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58" r:id="rId3"/>
    <p:sldId id="259" r:id="rId4"/>
    <p:sldId id="261" r:id="rId5"/>
    <p:sldId id="262" r:id="rId6"/>
    <p:sldId id="263" r:id="rId7"/>
    <p:sldId id="264" r:id="rId8"/>
    <p:sldId id="267" r:id="rId9"/>
    <p:sldId id="269" r:id="rId10"/>
    <p:sldId id="271"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3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82E01B-5FAD-425F-961B-E9DAB03EDEDE}" type="datetimeFigureOut">
              <a:rPr lang="en-GB" smtClean="0"/>
              <a:pPr/>
              <a:t>04/03/2011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89EABF-C218-4521-B318-26E2FAF6B4CD}"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1716FD91-0901-4014-9A78-B40E39DD9570}"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716FD91-0901-4014-9A78-B40E39DD9570}" type="slidenum">
              <a:rPr lang="en-GB" smtClean="0"/>
              <a:pPr/>
              <a:t>15</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716FD91-0901-4014-9A78-B40E39DD9570}" type="slidenum">
              <a:rPr lang="en-GB" smtClean="0"/>
              <a:pPr/>
              <a:t>16</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1" dirty="0"/>
          </a:p>
        </p:txBody>
      </p:sp>
      <p:sp>
        <p:nvSpPr>
          <p:cNvPr id="4" name="Slide Number Placeholder 3"/>
          <p:cNvSpPr>
            <a:spLocks noGrp="1"/>
          </p:cNvSpPr>
          <p:nvPr>
            <p:ph type="sldNum" sz="quarter" idx="10"/>
          </p:nvPr>
        </p:nvSpPr>
        <p:spPr/>
        <p:txBody>
          <a:bodyPr/>
          <a:lstStyle/>
          <a:p>
            <a:fld id="{1716FD91-0901-4014-9A78-B40E39DD9570}" type="slidenum">
              <a:rPr lang="en-GB" smtClean="0"/>
              <a:pPr/>
              <a:t>17</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1" dirty="0" smtClean="0"/>
          </a:p>
        </p:txBody>
      </p:sp>
      <p:sp>
        <p:nvSpPr>
          <p:cNvPr id="4" name="Slide Number Placeholder 3"/>
          <p:cNvSpPr>
            <a:spLocks noGrp="1"/>
          </p:cNvSpPr>
          <p:nvPr>
            <p:ph type="sldNum" sz="quarter" idx="10"/>
          </p:nvPr>
        </p:nvSpPr>
        <p:spPr/>
        <p:txBody>
          <a:bodyPr/>
          <a:lstStyle/>
          <a:p>
            <a:fld id="{1716FD91-0901-4014-9A78-B40E39DD9570}" type="slidenum">
              <a:rPr lang="en-GB" smtClean="0"/>
              <a:pPr/>
              <a:t>18</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1716FD91-0901-4014-9A78-B40E39DD9570}" type="slidenum">
              <a:rPr lang="en-GB" smtClean="0"/>
              <a:pPr/>
              <a:t>19</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smtClean="0"/>
          </a:p>
        </p:txBody>
      </p:sp>
      <p:sp>
        <p:nvSpPr>
          <p:cNvPr id="4" name="Slide Number Placeholder 3"/>
          <p:cNvSpPr>
            <a:spLocks noGrp="1"/>
          </p:cNvSpPr>
          <p:nvPr>
            <p:ph type="sldNum" sz="quarter" idx="10"/>
          </p:nvPr>
        </p:nvSpPr>
        <p:spPr/>
        <p:txBody>
          <a:bodyPr/>
          <a:lstStyle/>
          <a:p>
            <a:fld id="{1716FD91-0901-4014-9A78-B40E39DD9570}" type="slidenum">
              <a:rPr lang="en-GB" smtClean="0"/>
              <a:pPr/>
              <a:t>20</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GB" dirty="0"/>
          </a:p>
        </p:txBody>
      </p:sp>
      <p:sp>
        <p:nvSpPr>
          <p:cNvPr id="4" name="Slide Number Placeholder 3"/>
          <p:cNvSpPr>
            <a:spLocks noGrp="1"/>
          </p:cNvSpPr>
          <p:nvPr>
            <p:ph type="sldNum" sz="quarter" idx="10"/>
          </p:nvPr>
        </p:nvSpPr>
        <p:spPr/>
        <p:txBody>
          <a:bodyPr/>
          <a:lstStyle/>
          <a:p>
            <a:fld id="{1716FD91-0901-4014-9A78-B40E39DD9570}" type="slidenum">
              <a:rPr lang="en-GB" smtClean="0"/>
              <a:pPr/>
              <a:t>21</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GB" dirty="0" smtClean="0"/>
          </a:p>
        </p:txBody>
      </p:sp>
      <p:sp>
        <p:nvSpPr>
          <p:cNvPr id="4" name="Slide Number Placeholder 3"/>
          <p:cNvSpPr>
            <a:spLocks noGrp="1"/>
          </p:cNvSpPr>
          <p:nvPr>
            <p:ph type="sldNum" sz="quarter" idx="10"/>
          </p:nvPr>
        </p:nvSpPr>
        <p:spPr/>
        <p:txBody>
          <a:bodyPr/>
          <a:lstStyle/>
          <a:p>
            <a:fld id="{1716FD91-0901-4014-9A78-B40E39DD9570}" type="slidenum">
              <a:rPr lang="en-GB" smtClean="0"/>
              <a:pPr/>
              <a:t>22</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GB" dirty="0"/>
          </a:p>
        </p:txBody>
      </p:sp>
      <p:sp>
        <p:nvSpPr>
          <p:cNvPr id="4" name="Slide Number Placeholder 3"/>
          <p:cNvSpPr>
            <a:spLocks noGrp="1"/>
          </p:cNvSpPr>
          <p:nvPr>
            <p:ph type="sldNum" sz="quarter" idx="10"/>
          </p:nvPr>
        </p:nvSpPr>
        <p:spPr/>
        <p:txBody>
          <a:bodyPr/>
          <a:lstStyle/>
          <a:p>
            <a:fld id="{1716FD91-0901-4014-9A78-B40E39DD9570}" type="slidenum">
              <a:rPr lang="en-GB" smtClean="0"/>
              <a:pPr/>
              <a:t>23</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GB" dirty="0"/>
          </a:p>
        </p:txBody>
      </p:sp>
      <p:sp>
        <p:nvSpPr>
          <p:cNvPr id="4" name="Slide Number Placeholder 3"/>
          <p:cNvSpPr>
            <a:spLocks noGrp="1"/>
          </p:cNvSpPr>
          <p:nvPr>
            <p:ph type="sldNum" sz="quarter" idx="10"/>
          </p:nvPr>
        </p:nvSpPr>
        <p:spPr/>
        <p:txBody>
          <a:bodyPr/>
          <a:lstStyle/>
          <a:p>
            <a:fld id="{1716FD91-0901-4014-9A78-B40E39DD9570}" type="slidenum">
              <a:rPr lang="en-GB" smtClean="0"/>
              <a:pPr/>
              <a:t>24</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0688" y="4283968"/>
            <a:ext cx="5486400" cy="4114800"/>
          </a:xfrm>
        </p:spPr>
        <p:txBody>
          <a:bodyPr>
            <a:normAutofit/>
          </a:bodyPr>
          <a:lstStyle/>
          <a:p>
            <a:pPr>
              <a:buNone/>
            </a:pPr>
            <a:endParaRPr lang="en-GB" dirty="0" smtClean="0"/>
          </a:p>
        </p:txBody>
      </p:sp>
      <p:sp>
        <p:nvSpPr>
          <p:cNvPr id="4" name="Slide Number Placeholder 3"/>
          <p:cNvSpPr>
            <a:spLocks noGrp="1"/>
          </p:cNvSpPr>
          <p:nvPr>
            <p:ph type="sldNum" sz="quarter" idx="10"/>
          </p:nvPr>
        </p:nvSpPr>
        <p:spPr/>
        <p:txBody>
          <a:bodyPr/>
          <a:lstStyle/>
          <a:p>
            <a:fld id="{1716FD91-0901-4014-9A78-B40E39DD9570}" type="slidenum">
              <a:rPr lang="en-GB" smtClean="0"/>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1716FD91-0901-4014-9A78-B40E39DD9570}" type="slidenum">
              <a:rPr lang="en-GB" smtClean="0"/>
              <a:pPr/>
              <a:t>25</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smtClean="0"/>
          </a:p>
        </p:txBody>
      </p:sp>
      <p:sp>
        <p:nvSpPr>
          <p:cNvPr id="4" name="Slide Number Placeholder 3"/>
          <p:cNvSpPr>
            <a:spLocks noGrp="1"/>
          </p:cNvSpPr>
          <p:nvPr>
            <p:ph type="sldNum" sz="quarter" idx="10"/>
          </p:nvPr>
        </p:nvSpPr>
        <p:spPr/>
        <p:txBody>
          <a:bodyPr/>
          <a:lstStyle/>
          <a:p>
            <a:fld id="{1716FD91-0901-4014-9A78-B40E39DD9570}" type="slidenum">
              <a:rPr lang="en-GB" smtClean="0"/>
              <a:pPr/>
              <a:t>8</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smtClean="0"/>
          </a:p>
        </p:txBody>
      </p:sp>
      <p:sp>
        <p:nvSpPr>
          <p:cNvPr id="4" name="Slide Number Placeholder 3"/>
          <p:cNvSpPr>
            <a:spLocks noGrp="1"/>
          </p:cNvSpPr>
          <p:nvPr>
            <p:ph type="sldNum" sz="quarter" idx="10"/>
          </p:nvPr>
        </p:nvSpPr>
        <p:spPr/>
        <p:txBody>
          <a:bodyPr/>
          <a:lstStyle/>
          <a:p>
            <a:fld id="{1716FD91-0901-4014-9A78-B40E39DD9570}" type="slidenum">
              <a:rPr lang="en-GB" smtClean="0"/>
              <a:pPr/>
              <a:t>9</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716FD91-0901-4014-9A78-B40E39DD9570}" type="slidenum">
              <a:rPr lang="en-GB" smtClean="0"/>
              <a:pPr/>
              <a:t>10</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800" b="1" dirty="0" smtClean="0"/>
          </a:p>
        </p:txBody>
      </p:sp>
      <p:sp>
        <p:nvSpPr>
          <p:cNvPr id="4" name="Slide Number Placeholder 3"/>
          <p:cNvSpPr>
            <a:spLocks noGrp="1"/>
          </p:cNvSpPr>
          <p:nvPr>
            <p:ph type="sldNum" sz="quarter" idx="10"/>
          </p:nvPr>
        </p:nvSpPr>
        <p:spPr/>
        <p:txBody>
          <a:bodyPr/>
          <a:lstStyle/>
          <a:p>
            <a:fld id="{1716FD91-0901-4014-9A78-B40E39DD9570}" type="slidenum">
              <a:rPr lang="en-GB" smtClean="0"/>
              <a:pPr/>
              <a:t>11</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smtClean="0"/>
          </a:p>
        </p:txBody>
      </p:sp>
      <p:sp>
        <p:nvSpPr>
          <p:cNvPr id="4" name="Slide Number Placeholder 3"/>
          <p:cNvSpPr>
            <a:spLocks noGrp="1"/>
          </p:cNvSpPr>
          <p:nvPr>
            <p:ph type="sldNum" sz="quarter" idx="10"/>
          </p:nvPr>
        </p:nvSpPr>
        <p:spPr/>
        <p:txBody>
          <a:bodyPr/>
          <a:lstStyle/>
          <a:p>
            <a:fld id="{1716FD91-0901-4014-9A78-B40E39DD9570}" type="slidenum">
              <a:rPr lang="en-GB" smtClean="0"/>
              <a:pPr/>
              <a:t>12</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GB" b="1" dirty="0"/>
          </a:p>
        </p:txBody>
      </p:sp>
      <p:sp>
        <p:nvSpPr>
          <p:cNvPr id="4" name="Slide Number Placeholder 3"/>
          <p:cNvSpPr>
            <a:spLocks noGrp="1"/>
          </p:cNvSpPr>
          <p:nvPr>
            <p:ph type="sldNum" sz="quarter" idx="10"/>
          </p:nvPr>
        </p:nvSpPr>
        <p:spPr/>
        <p:txBody>
          <a:bodyPr/>
          <a:lstStyle/>
          <a:p>
            <a:fld id="{1716FD91-0901-4014-9A78-B40E39DD9570}" type="slidenum">
              <a:rPr lang="en-GB" smtClean="0"/>
              <a:pPr/>
              <a:t>13</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716FD91-0901-4014-9A78-B40E39DD9570}" type="slidenum">
              <a:rPr lang="en-GB" smtClean="0"/>
              <a:pPr/>
              <a:t>14</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CF77FE2-B03E-4ABC-88B7-3B0BD8DA8C14}" type="datetimeFigureOut">
              <a:rPr lang="en-GB" smtClean="0"/>
              <a:pPr/>
              <a:t>04/03/2011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54837E-98DD-4329-8105-317FF89F427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CF77FE2-B03E-4ABC-88B7-3B0BD8DA8C14}" type="datetimeFigureOut">
              <a:rPr lang="en-GB" smtClean="0"/>
              <a:pPr/>
              <a:t>04/03/2011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54837E-98DD-4329-8105-317FF89F427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CF77FE2-B03E-4ABC-88B7-3B0BD8DA8C14}" type="datetimeFigureOut">
              <a:rPr lang="en-GB" smtClean="0"/>
              <a:pPr/>
              <a:t>04/03/2011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54837E-98DD-4329-8105-317FF89F427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CF77FE2-B03E-4ABC-88B7-3B0BD8DA8C14}" type="datetimeFigureOut">
              <a:rPr lang="en-GB" smtClean="0"/>
              <a:pPr/>
              <a:t>04/03/2011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54837E-98DD-4329-8105-317FF89F427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F77FE2-B03E-4ABC-88B7-3B0BD8DA8C14}" type="datetimeFigureOut">
              <a:rPr lang="en-GB" smtClean="0"/>
              <a:pPr/>
              <a:t>04/03/2011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54837E-98DD-4329-8105-317FF89F427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CF77FE2-B03E-4ABC-88B7-3B0BD8DA8C14}" type="datetimeFigureOut">
              <a:rPr lang="en-GB" smtClean="0"/>
              <a:pPr/>
              <a:t>04/03/2011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754837E-98DD-4329-8105-317FF89F427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CF77FE2-B03E-4ABC-88B7-3B0BD8DA8C14}" type="datetimeFigureOut">
              <a:rPr lang="en-GB" smtClean="0"/>
              <a:pPr/>
              <a:t>04/03/2011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754837E-98DD-4329-8105-317FF89F427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CF77FE2-B03E-4ABC-88B7-3B0BD8DA8C14}" type="datetimeFigureOut">
              <a:rPr lang="en-GB" smtClean="0"/>
              <a:pPr/>
              <a:t>04/03/2011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754837E-98DD-4329-8105-317FF89F427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F77FE2-B03E-4ABC-88B7-3B0BD8DA8C14}" type="datetimeFigureOut">
              <a:rPr lang="en-GB" smtClean="0"/>
              <a:pPr/>
              <a:t>04/03/2011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754837E-98DD-4329-8105-317FF89F427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F77FE2-B03E-4ABC-88B7-3B0BD8DA8C14}" type="datetimeFigureOut">
              <a:rPr lang="en-GB" smtClean="0"/>
              <a:pPr/>
              <a:t>04/03/2011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754837E-98DD-4329-8105-317FF89F427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F77FE2-B03E-4ABC-88B7-3B0BD8DA8C14}" type="datetimeFigureOut">
              <a:rPr lang="en-GB" smtClean="0"/>
              <a:pPr/>
              <a:t>04/03/2011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754837E-98DD-4329-8105-317FF89F427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F77FE2-B03E-4ABC-88B7-3B0BD8DA8C14}" type="datetimeFigureOut">
              <a:rPr lang="en-GB" smtClean="0"/>
              <a:pPr/>
              <a:t>04/03/2011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54837E-98DD-4329-8105-317FF89F427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mailto:t_hardy@btconnect.com"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www.aida.org.uk/AIDAEurop/Forthcoming-events.asp"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9552" y="548680"/>
            <a:ext cx="8229600" cy="1143000"/>
          </a:xfrm>
        </p:spPr>
        <p:txBody>
          <a:bodyPr>
            <a:noAutofit/>
          </a:bodyPr>
          <a:lstStyle/>
          <a:p>
            <a:r>
              <a:rPr lang="en-GB" sz="1600" b="1" dirty="0" smtClean="0">
                <a:solidFill>
                  <a:srgbClr val="0070C0"/>
                </a:solidFill>
              </a:rPr>
              <a:t>AUSTRALIAN INSURANCE LAW ASSOCIATION </a:t>
            </a:r>
            <a:br>
              <a:rPr lang="en-GB" sz="1600" b="1" dirty="0" smtClean="0">
                <a:solidFill>
                  <a:srgbClr val="0070C0"/>
                </a:solidFill>
              </a:rPr>
            </a:br>
            <a:r>
              <a:rPr lang="en-GB" sz="1600" b="1" dirty="0" smtClean="0">
                <a:solidFill>
                  <a:srgbClr val="0070C0"/>
                </a:solidFill>
              </a:rPr>
              <a:t>Presentations to Western Australia, New South Wales and Queensland</a:t>
            </a:r>
            <a:br>
              <a:rPr lang="en-GB" sz="1600" b="1" dirty="0" smtClean="0">
                <a:solidFill>
                  <a:srgbClr val="0070C0"/>
                </a:solidFill>
              </a:rPr>
            </a:br>
            <a:r>
              <a:rPr lang="en-GB" sz="1600" b="1" dirty="0" smtClean="0">
                <a:solidFill>
                  <a:srgbClr val="0070C0"/>
                </a:solidFill>
              </a:rPr>
              <a:t>Thursday 20 January 2011 - Perth</a:t>
            </a:r>
            <a:br>
              <a:rPr lang="en-GB" sz="1600" b="1" dirty="0" smtClean="0">
                <a:solidFill>
                  <a:srgbClr val="0070C0"/>
                </a:solidFill>
              </a:rPr>
            </a:br>
            <a:r>
              <a:rPr lang="en-GB" sz="1600" b="1" dirty="0" smtClean="0">
                <a:solidFill>
                  <a:srgbClr val="0070C0"/>
                </a:solidFill>
              </a:rPr>
              <a:t>Monday 31 January 2011 - Sydney</a:t>
            </a:r>
            <a:br>
              <a:rPr lang="en-GB" sz="1600" b="1" dirty="0" smtClean="0">
                <a:solidFill>
                  <a:srgbClr val="0070C0"/>
                </a:solidFill>
              </a:rPr>
            </a:br>
            <a:r>
              <a:rPr lang="en-GB" sz="1600" b="1" dirty="0" smtClean="0">
                <a:solidFill>
                  <a:srgbClr val="0070C0"/>
                </a:solidFill>
              </a:rPr>
              <a:t>Wednesday 2 February 2011 – Brisbane</a:t>
            </a:r>
            <a:endParaRPr lang="en-GB" sz="1600" dirty="0"/>
          </a:p>
        </p:txBody>
      </p:sp>
      <p:sp>
        <p:nvSpPr>
          <p:cNvPr id="3" name="Content Placeholder 2"/>
          <p:cNvSpPr>
            <a:spLocks noGrp="1"/>
          </p:cNvSpPr>
          <p:nvPr>
            <p:ph idx="1"/>
          </p:nvPr>
        </p:nvSpPr>
        <p:spPr/>
        <p:txBody>
          <a:bodyPr>
            <a:normAutofit/>
          </a:bodyPr>
          <a:lstStyle/>
          <a:p>
            <a:pPr algn="ctr">
              <a:buNone/>
            </a:pPr>
            <a:r>
              <a:rPr lang="en-GB" sz="1800" dirty="0" smtClean="0"/>
              <a:t>	</a:t>
            </a:r>
            <a:endParaRPr lang="en-GB" sz="1400" dirty="0" smtClean="0"/>
          </a:p>
          <a:p>
            <a:pPr algn="ctr">
              <a:buNone/>
            </a:pPr>
            <a:endParaRPr lang="en-GB" sz="1200" b="1" dirty="0" smtClean="0">
              <a:solidFill>
                <a:srgbClr val="00B050"/>
              </a:solidFill>
            </a:endParaRPr>
          </a:p>
          <a:p>
            <a:pPr algn="ctr">
              <a:buNone/>
            </a:pPr>
            <a:r>
              <a:rPr lang="en-GB" sz="1400" b="1" dirty="0" smtClean="0">
                <a:solidFill>
                  <a:srgbClr val="00B050"/>
                </a:solidFill>
              </a:rPr>
              <a:t>    </a:t>
            </a:r>
            <a:r>
              <a:rPr lang="en-GB" sz="1600" b="1" dirty="0" smtClean="0">
                <a:solidFill>
                  <a:srgbClr val="00B050"/>
                </a:solidFill>
              </a:rPr>
              <a:t>CLIMATE CHANGE AND INSURANCE LAW</a:t>
            </a:r>
          </a:p>
          <a:p>
            <a:pPr algn="ctr">
              <a:buNone/>
            </a:pPr>
            <a:r>
              <a:rPr lang="en-GB" sz="1600" b="1" dirty="0" smtClean="0">
                <a:solidFill>
                  <a:srgbClr val="00B050"/>
                </a:solidFill>
              </a:rPr>
              <a:t>Legislating for Change: What new laws or</a:t>
            </a:r>
            <a:br>
              <a:rPr lang="en-GB" sz="1600" b="1" dirty="0" smtClean="0">
                <a:solidFill>
                  <a:srgbClr val="00B050"/>
                </a:solidFill>
              </a:rPr>
            </a:br>
            <a:r>
              <a:rPr lang="en-GB" sz="1600" b="1" dirty="0" smtClean="0">
                <a:solidFill>
                  <a:srgbClr val="00B050"/>
                </a:solidFill>
              </a:rPr>
              <a:t>liability issues should be of greatest concern for</a:t>
            </a:r>
            <a:br>
              <a:rPr lang="en-GB" sz="1600" b="1" dirty="0" smtClean="0">
                <a:solidFill>
                  <a:srgbClr val="00B050"/>
                </a:solidFill>
              </a:rPr>
            </a:br>
            <a:r>
              <a:rPr lang="en-GB" sz="1600" b="1" dirty="0" smtClean="0">
                <a:solidFill>
                  <a:srgbClr val="00B050"/>
                </a:solidFill>
              </a:rPr>
              <a:t>insurers? </a:t>
            </a:r>
            <a:br>
              <a:rPr lang="en-GB" sz="1600" b="1" dirty="0" smtClean="0">
                <a:solidFill>
                  <a:srgbClr val="00B050"/>
                </a:solidFill>
              </a:rPr>
            </a:br>
            <a:r>
              <a:rPr lang="en-GB" sz="1600" b="1" dirty="0" smtClean="0">
                <a:solidFill>
                  <a:srgbClr val="00B050"/>
                </a:solidFill>
              </a:rPr>
              <a:t> A review from around the globe </a:t>
            </a:r>
          </a:p>
          <a:p>
            <a:pPr algn="ctr">
              <a:buNone/>
            </a:pPr>
            <a:endParaRPr lang="en-GB" sz="1700" b="1" dirty="0" smtClean="0"/>
          </a:p>
          <a:p>
            <a:pPr algn="ctr">
              <a:buNone/>
            </a:pPr>
            <a:r>
              <a:rPr lang="en-GB" sz="1600" b="1" dirty="0" smtClean="0"/>
              <a:t>Tim Hardy </a:t>
            </a:r>
          </a:p>
          <a:p>
            <a:pPr algn="ctr">
              <a:buNone/>
            </a:pPr>
            <a:r>
              <a:rPr lang="en-GB" sz="1600" b="1" dirty="0" smtClean="0"/>
              <a:t>Chairman, International Association</a:t>
            </a:r>
          </a:p>
          <a:p>
            <a:pPr algn="ctr">
              <a:buNone/>
            </a:pPr>
            <a:r>
              <a:rPr lang="en-GB" sz="1600" b="1" dirty="0" smtClean="0"/>
              <a:t>of Insurance Law (AIDA) Climate Change Working</a:t>
            </a:r>
          </a:p>
          <a:p>
            <a:pPr algn="ctr">
              <a:buNone/>
            </a:pPr>
            <a:r>
              <a:rPr lang="en-GB" sz="1600" b="1" dirty="0" smtClean="0"/>
              <a:t>Party &amp; Vice President, British Insurance Law</a:t>
            </a:r>
          </a:p>
          <a:p>
            <a:pPr algn="ctr">
              <a:buNone/>
            </a:pPr>
            <a:r>
              <a:rPr lang="en-GB" sz="1600" b="1" dirty="0" smtClean="0"/>
              <a:t>Association</a:t>
            </a:r>
          </a:p>
          <a:p>
            <a:pPr algn="ctr">
              <a:buNone/>
            </a:pPr>
            <a:endParaRPr lang="en-GB" dirty="0"/>
          </a:p>
        </p:txBody>
      </p:sp>
      <p:sp>
        <p:nvSpPr>
          <p:cNvPr id="5" name="Rectangle 4"/>
          <p:cNvSpPr/>
          <p:nvPr/>
        </p:nvSpPr>
        <p:spPr>
          <a:xfrm>
            <a:off x="2286000" y="1628800"/>
            <a:ext cx="4572000" cy="2492990"/>
          </a:xfrm>
          <a:prstGeom prst="rect">
            <a:avLst/>
          </a:prstGeom>
        </p:spPr>
        <p:txBody>
          <a:bodyPr wrap="square">
            <a:spAutoFit/>
          </a:bodyPr>
          <a:lstStyle/>
          <a:p>
            <a:pPr algn="ctr">
              <a:buNone/>
            </a:pPr>
            <a:endParaRPr lang="en-GB" sz="1600" b="1" dirty="0" smtClean="0">
              <a:solidFill>
                <a:srgbClr val="00B050"/>
              </a:solidFill>
            </a:endParaRPr>
          </a:p>
          <a:p>
            <a:pPr algn="ctr">
              <a:buNone/>
            </a:pPr>
            <a:endParaRPr lang="en-GB" sz="1600" b="1" dirty="0" smtClean="0">
              <a:solidFill>
                <a:srgbClr val="00B050"/>
              </a:solidFill>
            </a:endParaRPr>
          </a:p>
          <a:p>
            <a:pPr algn="ctr">
              <a:buNone/>
            </a:pPr>
            <a:endParaRPr lang="en-GB" sz="1600" b="1" dirty="0" smtClean="0"/>
          </a:p>
          <a:p>
            <a:pPr algn="ctr">
              <a:buNone/>
            </a:pPr>
            <a:endParaRPr lang="en-GB" sz="1600" b="1" dirty="0" smtClean="0"/>
          </a:p>
          <a:p>
            <a:pPr algn="ctr">
              <a:buNone/>
            </a:pPr>
            <a:endParaRPr lang="en-GB" sz="1600" b="1" dirty="0" smtClean="0"/>
          </a:p>
          <a:p>
            <a:pPr algn="ctr">
              <a:buNone/>
            </a:pPr>
            <a:endParaRPr lang="en-GB" sz="1600" b="1" dirty="0" smtClean="0"/>
          </a:p>
          <a:p>
            <a:pPr algn="ctr">
              <a:buNone/>
            </a:pPr>
            <a:endParaRPr lang="en-GB" sz="2000" b="1" dirty="0" smtClean="0">
              <a:solidFill>
                <a:srgbClr val="00B050"/>
              </a:solidFill>
            </a:endParaRPr>
          </a:p>
          <a:p>
            <a:pPr>
              <a:buNone/>
            </a:pPr>
            <a:endParaRPr lang="en-GB" sz="4000" b="1" dirty="0" smtClean="0">
              <a:solidFill>
                <a:srgbClr val="00B050"/>
              </a:solidFill>
            </a:endParaRPr>
          </a:p>
        </p:txBody>
      </p:sp>
      <p:pic>
        <p:nvPicPr>
          <p:cNvPr id="6" name="Picture 2"/>
          <p:cNvPicPr>
            <a:picLocks noChangeAspect="1" noChangeArrowheads="1"/>
          </p:cNvPicPr>
          <p:nvPr/>
        </p:nvPicPr>
        <p:blipFill>
          <a:blip r:embed="rId3" cstate="print"/>
          <a:srcRect/>
          <a:stretch>
            <a:fillRect/>
          </a:stretch>
        </p:blipFill>
        <p:spPr bwMode="auto">
          <a:xfrm>
            <a:off x="2699792" y="5301208"/>
            <a:ext cx="1181100" cy="628650"/>
          </a:xfrm>
          <a:prstGeom prst="rect">
            <a:avLst/>
          </a:prstGeom>
          <a:noFill/>
          <a:ln w="9525">
            <a:noFill/>
            <a:miter lim="800000"/>
            <a:headEnd/>
            <a:tailEnd/>
          </a:ln>
        </p:spPr>
      </p:pic>
      <p:pic>
        <p:nvPicPr>
          <p:cNvPr id="7" name="Picture 6" descr="BILA Logo"/>
          <p:cNvPicPr/>
          <p:nvPr/>
        </p:nvPicPr>
        <p:blipFill>
          <a:blip r:embed="rId4" cstate="print"/>
          <a:srcRect/>
          <a:stretch>
            <a:fillRect/>
          </a:stretch>
        </p:blipFill>
        <p:spPr bwMode="auto">
          <a:xfrm>
            <a:off x="5580113" y="5085184"/>
            <a:ext cx="1008112" cy="10081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3.  Impact of Climate Change upon existing insurance lines:</a:t>
            </a:r>
            <a:br>
              <a:rPr lang="en-GB" sz="2000" b="1" dirty="0" smtClean="0">
                <a:solidFill>
                  <a:srgbClr val="0070C0"/>
                </a:solidFill>
              </a:rPr>
            </a:br>
            <a:r>
              <a:rPr lang="en-GB" sz="2000" b="1" dirty="0" smtClean="0">
                <a:solidFill>
                  <a:srgbClr val="0070C0"/>
                </a:solidFill>
              </a:rPr>
              <a:t>(3) Personal insurances </a:t>
            </a:r>
            <a:endParaRPr lang="en-GB" sz="2000" dirty="0"/>
          </a:p>
        </p:txBody>
      </p:sp>
      <p:graphicFrame>
        <p:nvGraphicFramePr>
          <p:cNvPr id="4" name="Content Placeholder 3"/>
          <p:cNvGraphicFramePr>
            <a:graphicFrameLocks noGrp="1"/>
          </p:cNvGraphicFramePr>
          <p:nvPr>
            <p:ph idx="1"/>
          </p:nvPr>
        </p:nvGraphicFramePr>
        <p:xfrm>
          <a:off x="457200" y="1600200"/>
          <a:ext cx="8229600" cy="311912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GB" dirty="0" smtClean="0"/>
                        <a:t>TYPE</a:t>
                      </a:r>
                      <a:endParaRPr lang="en-GB" dirty="0"/>
                    </a:p>
                  </a:txBody>
                  <a:tcPr marL="91439" marR="91439"/>
                </a:tc>
                <a:tc>
                  <a:txBody>
                    <a:bodyPr/>
                    <a:lstStyle/>
                    <a:p>
                      <a:r>
                        <a:rPr lang="en-GB" dirty="0" smtClean="0"/>
                        <a:t>POTENTIAL HIGH-RISK</a:t>
                      </a:r>
                      <a:r>
                        <a:rPr lang="en-GB" baseline="0" dirty="0" smtClean="0"/>
                        <a:t> AREAS</a:t>
                      </a:r>
                      <a:endParaRPr lang="en-GB" dirty="0"/>
                    </a:p>
                  </a:txBody>
                  <a:tcPr marL="91439" marR="91439"/>
                </a:tc>
              </a:tr>
              <a:tr h="370840">
                <a:tc>
                  <a:txBody>
                    <a:bodyPr/>
                    <a:lstStyle/>
                    <a:p>
                      <a:r>
                        <a:rPr lang="en-GB" dirty="0" smtClean="0"/>
                        <a:t>Life</a:t>
                      </a:r>
                      <a:endParaRPr lang="en-GB" dirty="0"/>
                    </a:p>
                  </a:txBody>
                  <a:tcPr marL="91439" marR="91439"/>
                </a:tc>
                <a:tc>
                  <a:txBody>
                    <a:bodyPr/>
                    <a:lstStyle/>
                    <a:p>
                      <a:r>
                        <a:rPr lang="en-GB" dirty="0" smtClean="0"/>
                        <a:t>Mortality rates may become radically altered</a:t>
                      </a:r>
                      <a:r>
                        <a:rPr lang="en-GB" baseline="0" dirty="0" smtClean="0"/>
                        <a:t> over time by geographical area and effects of severe weather events (inc. </a:t>
                      </a:r>
                      <a:r>
                        <a:rPr lang="en-GB" baseline="0" dirty="0" err="1" smtClean="0"/>
                        <a:t>heatwaves</a:t>
                      </a:r>
                      <a:r>
                        <a:rPr lang="en-GB" baseline="0" dirty="0" smtClean="0"/>
                        <a:t>) and related phenomena life-threatening/injurious to health</a:t>
                      </a:r>
                      <a:endParaRPr lang="en-GB" dirty="0"/>
                    </a:p>
                  </a:txBody>
                  <a:tcPr marL="91439" marR="91439"/>
                </a:tc>
              </a:tr>
              <a:tr h="370840">
                <a:tc>
                  <a:txBody>
                    <a:bodyPr/>
                    <a:lstStyle/>
                    <a:p>
                      <a:r>
                        <a:rPr lang="en-GB" dirty="0" smtClean="0"/>
                        <a:t>Health</a:t>
                      </a:r>
                      <a:endParaRPr lang="en-GB" dirty="0"/>
                    </a:p>
                  </a:txBody>
                  <a:tcPr marL="91439" marR="91439"/>
                </a:tc>
                <a:tc>
                  <a:txBody>
                    <a:bodyPr/>
                    <a:lstStyle/>
                    <a:p>
                      <a:r>
                        <a:rPr lang="en-GB" dirty="0" smtClean="0"/>
                        <a:t>Changed/potentially raised</a:t>
                      </a:r>
                      <a:r>
                        <a:rPr lang="en-GB" baseline="0" dirty="0" smtClean="0"/>
                        <a:t> </a:t>
                      </a:r>
                      <a:r>
                        <a:rPr lang="en-GB" dirty="0" smtClean="0"/>
                        <a:t> exposures</a:t>
                      </a:r>
                      <a:r>
                        <a:rPr lang="en-GB" baseline="0" dirty="0" smtClean="0"/>
                        <a:t> for regions/individuals </a:t>
                      </a:r>
                      <a:r>
                        <a:rPr lang="en-GB" dirty="0" smtClean="0"/>
                        <a:t>to disease, malnutrition, cancers, stress etc </a:t>
                      </a:r>
                      <a:r>
                        <a:rPr lang="en-GB" baseline="0" dirty="0" smtClean="0"/>
                        <a:t> </a:t>
                      </a:r>
                      <a:endParaRPr lang="en-GB" dirty="0"/>
                    </a:p>
                  </a:txBody>
                  <a:tcPr marL="91439" marR="91439"/>
                </a:tc>
              </a:tr>
              <a:tr h="370840">
                <a:tc>
                  <a:txBody>
                    <a:bodyPr/>
                    <a:lstStyle/>
                    <a:p>
                      <a:r>
                        <a:rPr lang="en-GB" dirty="0" smtClean="0"/>
                        <a:t>Income /mortgage</a:t>
                      </a:r>
                      <a:r>
                        <a:rPr lang="en-GB" baseline="0" dirty="0" smtClean="0"/>
                        <a:t> protection</a:t>
                      </a:r>
                      <a:endParaRPr lang="en-GB" dirty="0"/>
                    </a:p>
                  </a:txBody>
                  <a:tcPr marL="91439" marR="91439"/>
                </a:tc>
                <a:tc>
                  <a:txBody>
                    <a:bodyPr/>
                    <a:lstStyle/>
                    <a:p>
                      <a:r>
                        <a:rPr lang="en-GB" dirty="0" smtClean="0"/>
                        <a:t>As above </a:t>
                      </a:r>
                      <a:endParaRPr lang="en-GB" dirty="0"/>
                    </a:p>
                  </a:txBody>
                  <a:tcPr marL="91439" marR="91439"/>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4. Applying defensive measures </a:t>
            </a:r>
            <a:endParaRPr lang="en-GB" sz="2000" b="1" dirty="0">
              <a:solidFill>
                <a:srgbClr val="0070C0"/>
              </a:solidFill>
            </a:endParaRPr>
          </a:p>
        </p:txBody>
      </p:sp>
      <p:sp>
        <p:nvSpPr>
          <p:cNvPr id="3" name="Content Placeholder 2"/>
          <p:cNvSpPr>
            <a:spLocks noGrp="1"/>
          </p:cNvSpPr>
          <p:nvPr>
            <p:ph idx="1"/>
          </p:nvPr>
        </p:nvSpPr>
        <p:spPr/>
        <p:txBody>
          <a:bodyPr>
            <a:normAutofit fontScale="92500" lnSpcReduction="20000"/>
          </a:bodyPr>
          <a:lstStyle/>
          <a:p>
            <a:pPr marL="457200" indent="-457200"/>
            <a:r>
              <a:rPr lang="en-GB" sz="1900" b="1" dirty="0" smtClean="0"/>
              <a:t>Forms</a:t>
            </a:r>
            <a:r>
              <a:rPr lang="en-GB" sz="1900" dirty="0" smtClean="0"/>
              <a:t>: </a:t>
            </a:r>
          </a:p>
          <a:p>
            <a:pPr marL="857250" lvl="1" indent="-457200"/>
            <a:r>
              <a:rPr lang="en-GB" sz="1600" dirty="0" smtClean="0"/>
              <a:t>Knowledge-gathering/re-modelling; encouraging improved risk management; policy/underwriting adjustments to protect results. </a:t>
            </a:r>
          </a:p>
          <a:p>
            <a:pPr marL="457200" indent="-457200">
              <a:buNone/>
            </a:pPr>
            <a:endParaRPr lang="en-GB" sz="1900" dirty="0" smtClean="0"/>
          </a:p>
          <a:p>
            <a:pPr marL="457200" indent="-457200"/>
            <a:r>
              <a:rPr lang="en-GB" sz="1900" b="1" dirty="0" smtClean="0"/>
              <a:t>Intending legal effect</a:t>
            </a:r>
            <a:r>
              <a:rPr lang="en-GB" sz="1900" dirty="0" smtClean="0"/>
              <a:t>:  </a:t>
            </a:r>
          </a:p>
          <a:p>
            <a:pPr marL="857250" lvl="1" indent="-457200"/>
            <a:r>
              <a:rPr lang="en-GB" sz="1600" dirty="0" smtClean="0"/>
              <a:t>Stricter conditions/sanctions imposed to avoid/mitigate loss</a:t>
            </a:r>
          </a:p>
          <a:p>
            <a:pPr marL="857250" lvl="1" indent="-457200"/>
            <a:r>
              <a:rPr lang="en-GB" sz="1600" dirty="0" smtClean="0"/>
              <a:t>Premium adjustment</a:t>
            </a:r>
          </a:p>
          <a:p>
            <a:pPr marL="857250" lvl="1" indent="-457200"/>
            <a:r>
              <a:rPr lang="en-GB" sz="1600" dirty="0" smtClean="0"/>
              <a:t>Incentive of reduced premiums if good practices adopted</a:t>
            </a:r>
          </a:p>
          <a:p>
            <a:pPr marL="857250" lvl="1" indent="-457200"/>
            <a:r>
              <a:rPr lang="en-GB" sz="1600" dirty="0" smtClean="0"/>
              <a:t>Imposition of coverage caps, restrictions on/exclusions from defined risks covered</a:t>
            </a:r>
          </a:p>
          <a:p>
            <a:pPr marL="857250" lvl="1" indent="-457200"/>
            <a:r>
              <a:rPr lang="en-GB" sz="1600" dirty="0" smtClean="0"/>
              <a:t>Cancellation/withdrawal of cover ... even from market...</a:t>
            </a:r>
          </a:p>
          <a:p>
            <a:pPr marL="857250" lvl="1" indent="-457200"/>
            <a:endParaRPr lang="en-GB" sz="1600" dirty="0" smtClean="0"/>
          </a:p>
          <a:p>
            <a:pPr marL="857250" lvl="1" indent="-457200">
              <a:buNone/>
            </a:pPr>
            <a:r>
              <a:rPr lang="en-GB" sz="1600" dirty="0" smtClean="0"/>
              <a:t>(... perhaps after considering...co-insurance/reinsurance dependence to offset higher exposures; </a:t>
            </a:r>
          </a:p>
          <a:p>
            <a:pPr marL="857250" lvl="1" indent="-457200">
              <a:buNone/>
            </a:pPr>
            <a:r>
              <a:rPr lang="en-GB" sz="1600" dirty="0" smtClean="0"/>
              <a:t>           reliance upon/resistance/submission to public/compulsory schemes for certain risks.)</a:t>
            </a:r>
          </a:p>
          <a:p>
            <a:pPr marL="857250" lvl="1" indent="-457200"/>
            <a:endParaRPr lang="en-GB" sz="1900" b="1" dirty="0" smtClean="0"/>
          </a:p>
          <a:p>
            <a:pPr marL="457200" indent="-457200"/>
            <a:r>
              <a:rPr lang="en-GB" sz="1900" b="1" dirty="0" smtClean="0"/>
              <a:t>Challenges:</a:t>
            </a:r>
          </a:p>
          <a:p>
            <a:pPr marL="857250" lvl="1" indent="-457200"/>
            <a:r>
              <a:rPr lang="en-GB" sz="1500" dirty="0" smtClean="0"/>
              <a:t>Identification/assessment of precise nature of “new” or “increased” exposure to CC-related perils.</a:t>
            </a:r>
          </a:p>
          <a:p>
            <a:pPr marL="857250" lvl="1" indent="-457200"/>
            <a:r>
              <a:rPr lang="en-GB" sz="1500" dirty="0" smtClean="0"/>
              <a:t>Nature of physical threat and actual liabilities owed following mitigation/adaptation legislation</a:t>
            </a:r>
          </a:p>
          <a:p>
            <a:pPr marL="857250" lvl="1" indent="-457200"/>
            <a:r>
              <a:rPr lang="en-GB" sz="1500" dirty="0" smtClean="0"/>
              <a:t>Ensuring safeguards satisfy local insurance laws</a:t>
            </a:r>
          </a:p>
          <a:p>
            <a:pPr marL="857250" lvl="1" indent="-457200"/>
            <a:r>
              <a:rPr lang="en-GB" sz="1500" dirty="0" smtClean="0"/>
              <a:t>Problems of definition and causation   </a:t>
            </a:r>
          </a:p>
          <a:p>
            <a:pPr marL="457200" indent="-457200">
              <a:buFont typeface="+mj-lt"/>
              <a:buAutoNum type="arabicPeriod"/>
            </a:pPr>
            <a:endParaRPr lang="en-GB"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5. Definition of risk / identification of cause of loss(1)   </a:t>
            </a:r>
            <a:endParaRPr lang="en-GB" sz="2000" b="1" dirty="0">
              <a:solidFill>
                <a:srgbClr val="0070C0"/>
              </a:solidFill>
            </a:endParaRPr>
          </a:p>
        </p:txBody>
      </p:sp>
      <p:sp>
        <p:nvSpPr>
          <p:cNvPr id="3" name="Content Placeholder 2"/>
          <p:cNvSpPr>
            <a:spLocks noGrp="1"/>
          </p:cNvSpPr>
          <p:nvPr>
            <p:ph idx="1"/>
          </p:nvPr>
        </p:nvSpPr>
        <p:spPr/>
        <p:txBody>
          <a:bodyPr>
            <a:normAutofit fontScale="25000" lnSpcReduction="20000"/>
          </a:bodyPr>
          <a:lstStyle/>
          <a:p>
            <a:pPr lvl="1">
              <a:buNone/>
            </a:pPr>
            <a:endParaRPr lang="en-GB" sz="4800" dirty="0" smtClean="0"/>
          </a:p>
          <a:p>
            <a:pPr>
              <a:buNone/>
            </a:pPr>
            <a:r>
              <a:rPr lang="en-GB" sz="4800" b="1" dirty="0" smtClean="0"/>
              <a:t>(1)  Definition of risk /of “Climate Change”</a:t>
            </a:r>
          </a:p>
          <a:p>
            <a:pPr>
              <a:buNone/>
            </a:pPr>
            <a:endParaRPr lang="en-GB" sz="4800" dirty="0" smtClean="0"/>
          </a:p>
          <a:p>
            <a:r>
              <a:rPr lang="en-GB" sz="4800" dirty="0" smtClean="0"/>
              <a:t>Climate Change - not of itself </a:t>
            </a:r>
            <a:r>
              <a:rPr lang="en-GB" sz="4800" i="1" dirty="0" smtClean="0"/>
              <a:t>new</a:t>
            </a:r>
            <a:r>
              <a:rPr lang="en-GB" sz="4800" dirty="0" smtClean="0"/>
              <a:t> (insured) risk,  but what </a:t>
            </a:r>
            <a:r>
              <a:rPr lang="en-GB" sz="4800" i="1" dirty="0" smtClean="0"/>
              <a:t>aggravates existing </a:t>
            </a:r>
            <a:r>
              <a:rPr lang="en-GB" sz="4800" dirty="0" smtClean="0"/>
              <a:t>ones.  </a:t>
            </a:r>
          </a:p>
          <a:p>
            <a:endParaRPr lang="en-GB" sz="4800" dirty="0" smtClean="0"/>
          </a:p>
          <a:p>
            <a:r>
              <a:rPr lang="en-GB" sz="4800" dirty="0" smtClean="0"/>
              <a:t>Storms, environmental liabilities, malaria: none = new phenomenon. Insurers long happy to cover losses from each.</a:t>
            </a:r>
          </a:p>
          <a:p>
            <a:endParaRPr lang="en-GB" sz="4800" dirty="0" smtClean="0"/>
          </a:p>
          <a:p>
            <a:r>
              <a:rPr lang="en-GB" sz="4800" dirty="0" smtClean="0"/>
              <a:t>If insurers </a:t>
            </a:r>
            <a:r>
              <a:rPr lang="en-GB" sz="4800" i="1" dirty="0" smtClean="0"/>
              <a:t>only</a:t>
            </a:r>
            <a:r>
              <a:rPr lang="en-GB" sz="4800" dirty="0" smtClean="0"/>
              <a:t> want to exclude/protect themselves against element of exposure induced by Climate Change...  </a:t>
            </a:r>
          </a:p>
          <a:p>
            <a:pPr>
              <a:buNone/>
            </a:pPr>
            <a:r>
              <a:rPr lang="en-GB" sz="4800" dirty="0" smtClean="0"/>
              <a:t>  		...  how to restrict  or exclude that </a:t>
            </a:r>
            <a:r>
              <a:rPr lang="en-GB" sz="4800" i="1" dirty="0" smtClean="0"/>
              <a:t>increase</a:t>
            </a:r>
            <a:r>
              <a:rPr lang="en-GB" sz="4800" dirty="0" smtClean="0"/>
              <a:t> alone?</a:t>
            </a:r>
          </a:p>
          <a:p>
            <a:endParaRPr lang="en-GB" sz="4800" b="1" dirty="0" smtClean="0"/>
          </a:p>
          <a:p>
            <a:r>
              <a:rPr lang="en-GB" sz="4800" dirty="0" smtClean="0"/>
              <a:t>May be more complicated if seek to confine cover to losses of an accidental nature and so exclude only “gradual CC”</a:t>
            </a:r>
          </a:p>
          <a:p>
            <a:endParaRPr lang="en-GB" sz="4800" dirty="0" smtClean="0"/>
          </a:p>
          <a:p>
            <a:r>
              <a:rPr lang="en-GB" sz="4800" dirty="0" smtClean="0"/>
              <a:t>Existing pollution exclusions </a:t>
            </a:r>
            <a:r>
              <a:rPr lang="en-GB" sz="4800" i="1" dirty="0" smtClean="0"/>
              <a:t>may </a:t>
            </a:r>
            <a:r>
              <a:rPr lang="en-GB" sz="4800" u="sng" dirty="0" smtClean="0"/>
              <a:t>not </a:t>
            </a:r>
            <a:r>
              <a:rPr lang="en-GB" sz="4800" dirty="0" smtClean="0"/>
              <a:t>suffice to exclude all liabilities involving some GHGs , e.g. CO2, unless “pollutants”</a:t>
            </a:r>
          </a:p>
          <a:p>
            <a:endParaRPr lang="en-GB" sz="4800" dirty="0" smtClean="0"/>
          </a:p>
          <a:p>
            <a:r>
              <a:rPr lang="en-GB" sz="4800" dirty="0" smtClean="0"/>
              <a:t>Monetary caps /limits probably easier. </a:t>
            </a:r>
          </a:p>
          <a:p>
            <a:endParaRPr lang="en-GB" sz="4800" dirty="0" smtClean="0"/>
          </a:p>
          <a:p>
            <a:r>
              <a:rPr lang="en-GB" sz="4800" dirty="0" smtClean="0"/>
              <a:t>Problem with exclusions /descriptions of risk = not  to cast doubt upon elements of cover intended to remain covered/excluded.  Task made harder by the absence of many statutory definitions of CC. </a:t>
            </a:r>
          </a:p>
          <a:p>
            <a:pPr>
              <a:buNone/>
            </a:pPr>
            <a:endParaRPr lang="en-GB" sz="4800" b="1" dirty="0" smtClean="0"/>
          </a:p>
          <a:p>
            <a:pPr lvl="1"/>
            <a:r>
              <a:rPr lang="en-GB" sz="4400" dirty="0" smtClean="0"/>
              <a:t>World Meteorological Organisation (WMO) defines “</a:t>
            </a:r>
            <a:r>
              <a:rPr lang="en-GB" sz="4400" i="1" dirty="0" smtClean="0"/>
              <a:t>Climate</a:t>
            </a:r>
            <a:r>
              <a:rPr lang="en-GB" sz="4400" dirty="0" smtClean="0"/>
              <a:t>” as  “</a:t>
            </a:r>
            <a:r>
              <a:rPr lang="en-GB" sz="4400" i="1" dirty="0" smtClean="0"/>
              <a:t>average weather</a:t>
            </a:r>
            <a:r>
              <a:rPr lang="en-GB" sz="4400" dirty="0" smtClean="0"/>
              <a:t>”, variability of which generally measured over period of approx. 30 years.  </a:t>
            </a:r>
          </a:p>
          <a:p>
            <a:pPr lvl="1">
              <a:buNone/>
            </a:pPr>
            <a:endParaRPr lang="en-GB" sz="4400" dirty="0" smtClean="0"/>
          </a:p>
          <a:p>
            <a:pPr lvl="1"/>
            <a:r>
              <a:rPr lang="en-GB" sz="4400" dirty="0" smtClean="0"/>
              <a:t>UNFCCC definition of “</a:t>
            </a:r>
            <a:r>
              <a:rPr lang="en-GB" sz="4400" i="1" dirty="0" smtClean="0"/>
              <a:t>Climate Change</a:t>
            </a:r>
            <a:r>
              <a:rPr lang="en-GB" sz="4400" dirty="0" smtClean="0"/>
              <a:t>”:</a:t>
            </a:r>
          </a:p>
          <a:p>
            <a:pPr lvl="2">
              <a:buNone/>
            </a:pPr>
            <a:r>
              <a:rPr lang="en-GB" sz="4400" dirty="0" smtClean="0"/>
              <a:t>       ‘... </a:t>
            </a:r>
            <a:r>
              <a:rPr lang="en-GB" sz="4400" i="1" dirty="0" smtClean="0">
                <a:solidFill>
                  <a:srgbClr val="FF0000"/>
                </a:solidFill>
              </a:rPr>
              <a:t>a change of climate which is attributed directly or indirectly to human activity that alters the composition of the global atmosphere and which is in addition to natural climate variability  observed over comparable time periods</a:t>
            </a:r>
            <a:r>
              <a:rPr lang="en-GB" sz="4400" dirty="0" smtClean="0"/>
              <a:t>...’  </a:t>
            </a:r>
          </a:p>
          <a:p>
            <a:pPr lvl="2">
              <a:buNone/>
            </a:pPr>
            <a:endParaRPr lang="en-GB" sz="4400" dirty="0" smtClean="0"/>
          </a:p>
          <a:p>
            <a:endParaRPr lang="en-GB" sz="2000" dirty="0" smtClean="0"/>
          </a:p>
          <a:p>
            <a:endParaRPr lang="en-GB" sz="2000" dirty="0" smtClean="0"/>
          </a:p>
          <a:p>
            <a:pPr>
              <a:buNone/>
            </a:pPr>
            <a:r>
              <a:rPr lang="en-GB" sz="2000" dirty="0" smtClean="0"/>
              <a:t> </a:t>
            </a:r>
          </a:p>
          <a:p>
            <a:pPr>
              <a:buNone/>
            </a:pPr>
            <a:endParaRPr lang="en-GB" sz="2000" b="1" dirty="0" smtClean="0"/>
          </a:p>
          <a:p>
            <a:pPr>
              <a:buNone/>
            </a:pPr>
            <a:endParaRPr lang="en-GB" sz="2000" b="1" dirty="0" smtClean="0"/>
          </a:p>
          <a:p>
            <a:pPr>
              <a:buNone/>
            </a:pPr>
            <a:endParaRPr lang="en-GB" sz="2000" b="1" dirty="0" smtClean="0"/>
          </a:p>
          <a:p>
            <a:pPr>
              <a:buNone/>
            </a:pPr>
            <a:endParaRPr lang="en-GB" sz="20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5. Definition of risk / identification of cause of loss (2)</a:t>
            </a:r>
            <a:br>
              <a:rPr lang="en-GB" sz="2000" b="1" dirty="0" smtClean="0">
                <a:solidFill>
                  <a:srgbClr val="0070C0"/>
                </a:solidFill>
              </a:rPr>
            </a:br>
            <a:r>
              <a:rPr lang="en-GB" sz="2000" b="1" dirty="0" smtClean="0">
                <a:solidFill>
                  <a:srgbClr val="0070C0"/>
                </a:solidFill>
              </a:rPr>
              <a:t> </a:t>
            </a:r>
            <a:endParaRPr lang="en-GB" sz="2000" dirty="0"/>
          </a:p>
        </p:txBody>
      </p:sp>
      <p:sp>
        <p:nvSpPr>
          <p:cNvPr id="3" name="Content Placeholder 2"/>
          <p:cNvSpPr>
            <a:spLocks noGrp="1"/>
          </p:cNvSpPr>
          <p:nvPr>
            <p:ph idx="1"/>
          </p:nvPr>
        </p:nvSpPr>
        <p:spPr/>
        <p:txBody>
          <a:bodyPr>
            <a:normAutofit fontScale="92500" lnSpcReduction="10000"/>
          </a:bodyPr>
          <a:lstStyle/>
          <a:p>
            <a:pPr marL="514350" indent="-514350">
              <a:buNone/>
            </a:pPr>
            <a:r>
              <a:rPr lang="en-GB" sz="1500" b="1" dirty="0" smtClean="0"/>
              <a:t>(2)    Identifying </a:t>
            </a:r>
            <a:r>
              <a:rPr lang="en-GB" sz="1500" b="1" i="1" dirty="0" smtClean="0"/>
              <a:t>the</a:t>
            </a:r>
            <a:r>
              <a:rPr lang="en-GB" sz="1500" b="1" dirty="0" smtClean="0"/>
              <a:t> cause of loss</a:t>
            </a:r>
          </a:p>
          <a:p>
            <a:pPr marL="514350" indent="-514350">
              <a:buNone/>
            </a:pPr>
            <a:endParaRPr lang="en-GB" sz="1500" dirty="0" smtClean="0"/>
          </a:p>
          <a:p>
            <a:r>
              <a:rPr lang="en-GB" sz="1500" dirty="0" smtClean="0"/>
              <a:t>Always harder expressly to cover or to exclude successfully where, as here, invariably a </a:t>
            </a:r>
            <a:r>
              <a:rPr lang="en-GB" sz="1500" i="1" u="sng" dirty="0" smtClean="0"/>
              <a:t>combination</a:t>
            </a:r>
            <a:r>
              <a:rPr lang="en-GB" sz="1500" dirty="0" smtClean="0"/>
              <a:t> of causes will be responsible for losses</a:t>
            </a:r>
          </a:p>
          <a:p>
            <a:r>
              <a:rPr lang="en-GB" sz="1500" dirty="0" smtClean="0"/>
              <a:t>Satisfying “dominant” cause (or alternate legal test) not uncommon to insurers, but troublesome... and can be very expensive</a:t>
            </a:r>
          </a:p>
          <a:p>
            <a:r>
              <a:rPr lang="en-GB" sz="1500" dirty="0" smtClean="0"/>
              <a:t>Is cover intended for/where a CC-induced loss involving </a:t>
            </a:r>
            <a:r>
              <a:rPr lang="en-GB" sz="1500" i="1" dirty="0" smtClean="0"/>
              <a:t>separate</a:t>
            </a:r>
            <a:r>
              <a:rPr lang="en-GB" sz="1500" dirty="0" smtClean="0"/>
              <a:t> human failure, e.g. the failure of the local authority to maintain /adjust sewage system/build adequate flood defences or failure of company to meet minimum standards? </a:t>
            </a:r>
          </a:p>
          <a:p>
            <a:r>
              <a:rPr lang="en-GB" sz="1500" dirty="0" smtClean="0"/>
              <a:t>Failings on part of policyholder may as usual trigger insurance law rules on the risk of aggravation, breach of policy conditions + so potential forfeiture of cover. </a:t>
            </a:r>
          </a:p>
          <a:p>
            <a:r>
              <a:rPr lang="en-GB" sz="1500" dirty="0" smtClean="0"/>
              <a:t>What if an insurer on risk for one contributing cause but not another? Awkward coverage problems may arise - of evidence and liability. </a:t>
            </a:r>
          </a:p>
          <a:p>
            <a:r>
              <a:rPr lang="en-GB" sz="1500" dirty="0" smtClean="0"/>
              <a:t>Underwriters may restrict cover where losses are </a:t>
            </a:r>
            <a:r>
              <a:rPr lang="en-GB" sz="1500" i="1" dirty="0" smtClean="0"/>
              <a:t>exclusively</a:t>
            </a:r>
            <a:r>
              <a:rPr lang="en-GB" sz="1500" dirty="0" smtClean="0"/>
              <a:t> attributable to CC, but is this ever going to arise? </a:t>
            </a:r>
          </a:p>
          <a:p>
            <a:r>
              <a:rPr lang="en-GB" sz="1500" dirty="0" smtClean="0"/>
              <a:t>One noted attempt to define climate change risks: “</a:t>
            </a:r>
            <a:r>
              <a:rPr lang="en-GB" sz="1500" i="1" dirty="0" smtClean="0"/>
              <a:t>direct risks resulting from the physical impact of CC as experienced by the whole business value chain</a:t>
            </a:r>
            <a:r>
              <a:rPr lang="en-GB" sz="1500" dirty="0" smtClean="0"/>
              <a:t>”.  </a:t>
            </a:r>
          </a:p>
          <a:p>
            <a:r>
              <a:rPr lang="en-GB" sz="1500" dirty="0" smtClean="0"/>
              <a:t>The law (and contract drafting) is likely to have to develop to accommodate such issues posed by “CC losses”.</a:t>
            </a:r>
          </a:p>
          <a:p>
            <a:pPr>
              <a:buNone/>
            </a:pPr>
            <a:r>
              <a:rPr lang="en-GB" sz="1500" dirty="0" smtClean="0"/>
              <a:t> </a:t>
            </a:r>
          </a:p>
          <a:p>
            <a:pPr lvl="1"/>
            <a:endParaRPr lang="en-GB" sz="1000" dirty="0" smtClean="0"/>
          </a:p>
          <a:p>
            <a:pPr lvl="1">
              <a:buFont typeface="+mj-lt"/>
              <a:buAutoNum type="arabicPeriod"/>
            </a:pPr>
            <a:endParaRPr lang="en-GB" sz="1000" dirty="0" smtClean="0"/>
          </a:p>
          <a:p>
            <a:endParaRPr lang="en-GB" sz="1400" dirty="0" smtClean="0"/>
          </a:p>
          <a:p>
            <a:endParaRPr lang="en-GB" sz="14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6. Liability Issues</a:t>
            </a:r>
            <a:endParaRPr lang="en-GB" sz="2000" b="1" dirty="0">
              <a:solidFill>
                <a:srgbClr val="0070C0"/>
              </a:solidFill>
            </a:endParaRPr>
          </a:p>
        </p:txBody>
      </p:sp>
      <p:graphicFrame>
        <p:nvGraphicFramePr>
          <p:cNvPr id="4" name="Content Placeholder 3"/>
          <p:cNvGraphicFramePr>
            <a:graphicFrameLocks noGrp="1"/>
          </p:cNvGraphicFramePr>
          <p:nvPr>
            <p:ph idx="1"/>
          </p:nvPr>
        </p:nvGraphicFramePr>
        <p:xfrm>
          <a:off x="395536" y="1196752"/>
          <a:ext cx="8229600" cy="540004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GB" sz="1400" dirty="0" smtClean="0"/>
                        <a:t>REGIME OPTION</a:t>
                      </a:r>
                      <a:endParaRPr lang="en-GB" sz="1400" dirty="0"/>
                    </a:p>
                  </a:txBody>
                  <a:tcPr/>
                </a:tc>
                <a:tc>
                  <a:txBody>
                    <a:bodyPr/>
                    <a:lstStyle/>
                    <a:p>
                      <a:r>
                        <a:rPr lang="en-GB" sz="1400" dirty="0" smtClean="0"/>
                        <a:t>EFFECT/FEATURES</a:t>
                      </a:r>
                      <a:endParaRPr lang="en-GB" sz="1400" dirty="0"/>
                    </a:p>
                  </a:txBody>
                  <a:tcPr/>
                </a:tc>
              </a:tr>
              <a:tr h="370840">
                <a:tc>
                  <a:txBody>
                    <a:bodyPr/>
                    <a:lstStyle/>
                    <a:p>
                      <a:r>
                        <a:rPr lang="en-GB" sz="1400" dirty="0" smtClean="0"/>
                        <a:t>Mandatory</a:t>
                      </a:r>
                      <a:r>
                        <a:rPr lang="en-GB" sz="1400" baseline="0" dirty="0" smtClean="0"/>
                        <a:t> insurance </a:t>
                      </a:r>
                      <a:endParaRPr lang="en-GB" sz="1400" dirty="0"/>
                    </a:p>
                  </a:txBody>
                  <a:tcPr/>
                </a:tc>
                <a:tc>
                  <a:txBody>
                    <a:bodyPr/>
                    <a:lstStyle/>
                    <a:p>
                      <a:r>
                        <a:rPr lang="en-GB" sz="1400" dirty="0" smtClean="0"/>
                        <a:t>Would help afford protection to 3</a:t>
                      </a:r>
                      <a:r>
                        <a:rPr lang="en-GB" sz="1400" baseline="30000" dirty="0" smtClean="0"/>
                        <a:t>rd</a:t>
                      </a:r>
                      <a:r>
                        <a:rPr lang="en-GB" sz="1400" dirty="0" smtClean="0"/>
                        <a:t> parties against loss but assumes risks may be insurable. Likely only if </a:t>
                      </a:r>
                      <a:r>
                        <a:rPr lang="en-GB" sz="1400" dirty="0" err="1" smtClean="0"/>
                        <a:t>govts</a:t>
                      </a:r>
                      <a:r>
                        <a:rPr lang="en-GB" sz="1400" dirty="0" smtClean="0"/>
                        <a:t> obliged to meet gap for v high risk activities which private market may not insure.</a:t>
                      </a:r>
                      <a:endParaRPr lang="en-GB" sz="1400" dirty="0"/>
                    </a:p>
                  </a:txBody>
                  <a:tcPr/>
                </a:tc>
              </a:tr>
              <a:tr h="370840">
                <a:tc>
                  <a:txBody>
                    <a:bodyPr/>
                    <a:lstStyle/>
                    <a:p>
                      <a:r>
                        <a:rPr lang="en-GB" sz="1400" dirty="0" smtClean="0"/>
                        <a:t>Prohibition</a:t>
                      </a:r>
                      <a:r>
                        <a:rPr lang="en-GB" sz="1400" baseline="0" dirty="0" smtClean="0"/>
                        <a:t> of insurance </a:t>
                      </a:r>
                      <a:endParaRPr lang="en-GB" sz="1400" dirty="0"/>
                    </a:p>
                  </a:txBody>
                  <a:tcPr/>
                </a:tc>
                <a:tc>
                  <a:txBody>
                    <a:bodyPr/>
                    <a:lstStyle/>
                    <a:p>
                      <a:r>
                        <a:rPr lang="en-GB" sz="1400" dirty="0" smtClean="0"/>
                        <a:t>Most</a:t>
                      </a:r>
                      <a:r>
                        <a:rPr lang="en-GB" sz="1400" baseline="0" dirty="0" smtClean="0"/>
                        <a:t> u</a:t>
                      </a:r>
                      <a:r>
                        <a:rPr lang="en-GB" sz="1400" dirty="0" smtClean="0"/>
                        <a:t>nlikely course for</a:t>
                      </a:r>
                      <a:r>
                        <a:rPr lang="en-GB" sz="1400" baseline="0" dirty="0" smtClean="0"/>
                        <a:t> encouraging loss prevention. Might expose governments themselves to claims. Some  examples  (</a:t>
                      </a:r>
                      <a:r>
                        <a:rPr lang="en-GB" sz="1400" baseline="0" dirty="0" err="1" smtClean="0"/>
                        <a:t>eg</a:t>
                      </a:r>
                      <a:r>
                        <a:rPr lang="en-GB" sz="1400" baseline="0" dirty="0" smtClean="0"/>
                        <a:t> Netherlands, flood compensation).</a:t>
                      </a:r>
                      <a:endParaRPr lang="en-GB" sz="1400" dirty="0"/>
                    </a:p>
                  </a:txBody>
                  <a:tcPr/>
                </a:tc>
              </a:tr>
              <a:tr h="370840">
                <a:tc>
                  <a:txBody>
                    <a:bodyPr/>
                    <a:lstStyle/>
                    <a:p>
                      <a:r>
                        <a:rPr lang="en-GB" sz="1400" dirty="0" smtClean="0"/>
                        <a:t>Strict liability</a:t>
                      </a:r>
                      <a:endParaRPr lang="en-GB" sz="1400" dirty="0"/>
                    </a:p>
                  </a:txBody>
                  <a:tcPr/>
                </a:tc>
                <a:tc>
                  <a:txBody>
                    <a:bodyPr/>
                    <a:lstStyle/>
                    <a:p>
                      <a:r>
                        <a:rPr lang="en-GB" sz="1400" dirty="0" smtClean="0"/>
                        <a:t>Adopted in certain territories/spheres already (water, pollution) which</a:t>
                      </a:r>
                      <a:r>
                        <a:rPr lang="en-GB" sz="1400" i="1" dirty="0" smtClean="0"/>
                        <a:t> might </a:t>
                      </a:r>
                      <a:r>
                        <a:rPr lang="en-GB" sz="1400" dirty="0" smtClean="0"/>
                        <a:t>afford protection for some CC-related losses. Encourage precautionary behaviour,</a:t>
                      </a:r>
                      <a:r>
                        <a:rPr lang="en-GB" sz="1400" baseline="0" dirty="0" smtClean="0"/>
                        <a:t> but may stifle innovation.</a:t>
                      </a:r>
                      <a:endParaRPr lang="en-GB" sz="1400" dirty="0"/>
                    </a:p>
                  </a:txBody>
                  <a:tcPr/>
                </a:tc>
              </a:tr>
              <a:tr h="370840">
                <a:tc>
                  <a:txBody>
                    <a:bodyPr/>
                    <a:lstStyle/>
                    <a:p>
                      <a:r>
                        <a:rPr lang="en-GB" sz="1400" dirty="0" smtClean="0"/>
                        <a:t>Fault-based liability</a:t>
                      </a:r>
                      <a:endParaRPr lang="en-GB" sz="1400" dirty="0"/>
                    </a:p>
                  </a:txBody>
                  <a:tcPr>
                    <a:solidFill>
                      <a:srgbClr val="FF0000"/>
                    </a:solidFill>
                  </a:tcPr>
                </a:tc>
                <a:tc>
                  <a:txBody>
                    <a:bodyPr/>
                    <a:lstStyle/>
                    <a:p>
                      <a:r>
                        <a:rPr lang="en-GB" sz="1400" dirty="0" smtClean="0"/>
                        <a:t>In operation for most liability classes in most</a:t>
                      </a:r>
                      <a:r>
                        <a:rPr lang="en-GB" sz="1400" baseline="0" dirty="0" smtClean="0"/>
                        <a:t> established</a:t>
                      </a:r>
                      <a:r>
                        <a:rPr lang="en-GB" sz="1400" dirty="0" smtClean="0"/>
                        <a:t> jurisdictions -</a:t>
                      </a:r>
                      <a:r>
                        <a:rPr lang="en-GB" sz="1400" baseline="0" dirty="0" smtClean="0"/>
                        <a:t> </a:t>
                      </a:r>
                      <a:r>
                        <a:rPr lang="en-GB" sz="1400" dirty="0" smtClean="0"/>
                        <a:t>seen as tool for measured transition,</a:t>
                      </a:r>
                      <a:r>
                        <a:rPr lang="en-GB" sz="1400" baseline="0" dirty="0" smtClean="0"/>
                        <a:t> but pressure on boundaries/clarification.</a:t>
                      </a:r>
                      <a:endParaRPr lang="en-GB" sz="1400" dirty="0"/>
                    </a:p>
                  </a:txBody>
                  <a:tcPr>
                    <a:solidFill>
                      <a:srgbClr val="FF0000"/>
                    </a:solidFill>
                  </a:tcPr>
                </a:tc>
              </a:tr>
              <a:tr h="370840">
                <a:tc>
                  <a:txBody>
                    <a:bodyPr/>
                    <a:lstStyle/>
                    <a:p>
                      <a:r>
                        <a:rPr lang="en-GB" sz="1400" dirty="0" smtClean="0"/>
                        <a:t>No liability</a:t>
                      </a:r>
                      <a:endParaRPr lang="en-GB" sz="1400" dirty="0"/>
                    </a:p>
                  </a:txBody>
                  <a:tcPr/>
                </a:tc>
                <a:tc>
                  <a:txBody>
                    <a:bodyPr/>
                    <a:lstStyle/>
                    <a:p>
                      <a:r>
                        <a:rPr lang="en-GB" sz="1400" dirty="0" smtClean="0"/>
                        <a:t>Most unlikely as would require legislation, create major hardships/inequalities and expose governments to potential compensation claims.  </a:t>
                      </a:r>
                      <a:endParaRPr lang="en-GB" sz="1400" dirty="0"/>
                    </a:p>
                  </a:txBody>
                  <a:tcPr/>
                </a:tc>
              </a:tr>
              <a:tr h="370840">
                <a:tc>
                  <a:txBody>
                    <a:bodyPr/>
                    <a:lstStyle/>
                    <a:p>
                      <a:r>
                        <a:rPr lang="en-GB" sz="1400" dirty="0" smtClean="0"/>
                        <a:t>Limited liability</a:t>
                      </a:r>
                      <a:endParaRPr lang="en-GB" sz="1400" dirty="0"/>
                    </a:p>
                  </a:txBody>
                  <a:tcPr/>
                </a:tc>
                <a:tc>
                  <a:txBody>
                    <a:bodyPr/>
                    <a:lstStyle/>
                    <a:p>
                      <a:r>
                        <a:rPr lang="en-GB" sz="1400" dirty="0" smtClean="0"/>
                        <a:t>Given scale of </a:t>
                      </a:r>
                      <a:r>
                        <a:rPr lang="en-GB" sz="1400" baseline="0" dirty="0" smtClean="0"/>
                        <a:t>losses in issue p</a:t>
                      </a:r>
                      <a:r>
                        <a:rPr lang="en-GB" sz="1400" dirty="0" smtClean="0"/>
                        <a:t>rivate market/capital providers may be/feel obliged  to limit</a:t>
                      </a:r>
                      <a:r>
                        <a:rPr lang="en-GB" sz="1400" baseline="0" dirty="0" smtClean="0"/>
                        <a:t> </a:t>
                      </a:r>
                      <a:r>
                        <a:rPr lang="en-GB" sz="1400" dirty="0" smtClean="0"/>
                        <a:t>their own </a:t>
                      </a:r>
                      <a:r>
                        <a:rPr lang="en-GB" sz="1400" baseline="0" dirty="0" smtClean="0"/>
                        <a:t> exposures  and </a:t>
                      </a:r>
                      <a:r>
                        <a:rPr lang="en-GB" sz="1400" i="1" baseline="0" dirty="0" smtClean="0"/>
                        <a:t>may</a:t>
                      </a:r>
                      <a:r>
                        <a:rPr lang="en-GB" sz="1400" baseline="0" dirty="0" smtClean="0"/>
                        <a:t> be mirrored by legislation.</a:t>
                      </a:r>
                      <a:endParaRPr lang="en-GB" sz="1400" dirty="0"/>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6. Liability issues</a:t>
            </a:r>
            <a:endParaRPr lang="en-GB" sz="2000" b="1" dirty="0">
              <a:solidFill>
                <a:srgbClr val="0070C0"/>
              </a:solidFill>
            </a:endParaRPr>
          </a:p>
        </p:txBody>
      </p:sp>
      <p:sp>
        <p:nvSpPr>
          <p:cNvPr id="4" name="Text Placeholder 3"/>
          <p:cNvSpPr>
            <a:spLocks noGrp="1"/>
          </p:cNvSpPr>
          <p:nvPr>
            <p:ph type="body" idx="1"/>
          </p:nvPr>
        </p:nvSpPr>
        <p:spPr>
          <a:xfrm>
            <a:off x="395536" y="1196752"/>
            <a:ext cx="4040188" cy="978123"/>
          </a:xfrm>
        </p:spPr>
        <p:txBody>
          <a:bodyPr>
            <a:normAutofit/>
          </a:bodyPr>
          <a:lstStyle/>
          <a:p>
            <a:pPr algn="ctr"/>
            <a:r>
              <a:rPr lang="en-GB" sz="1600" dirty="0" smtClean="0"/>
              <a:t>Liability claim v related party</a:t>
            </a:r>
          </a:p>
          <a:p>
            <a:pPr algn="ctr"/>
            <a:r>
              <a:rPr lang="en-GB" sz="1000" dirty="0" smtClean="0"/>
              <a:t>Claim for damages for breach of contract  or in tort </a:t>
            </a:r>
          </a:p>
          <a:p>
            <a:pPr algn="ctr"/>
            <a:r>
              <a:rPr lang="en-GB" sz="1000" dirty="0" smtClean="0"/>
              <a:t>(negligence or nuisance)</a:t>
            </a:r>
          </a:p>
          <a:p>
            <a:pPr algn="ctr"/>
            <a:endParaRPr lang="en-GB" sz="1000" dirty="0"/>
          </a:p>
        </p:txBody>
      </p:sp>
      <p:sp>
        <p:nvSpPr>
          <p:cNvPr id="5" name="Content Placeholder 4"/>
          <p:cNvSpPr>
            <a:spLocks noGrp="1"/>
          </p:cNvSpPr>
          <p:nvPr>
            <p:ph sz="half" idx="2"/>
          </p:nvPr>
        </p:nvSpPr>
        <p:spPr>
          <a:xfrm>
            <a:off x="395536" y="2348880"/>
            <a:ext cx="4040188" cy="3960440"/>
          </a:xfrm>
          <a:noFill/>
          <a:ln w="12700">
            <a:prstDash val="sysDot"/>
          </a:ln>
        </p:spPr>
        <p:style>
          <a:lnRef idx="1">
            <a:schemeClr val="dk1"/>
          </a:lnRef>
          <a:fillRef idx="2">
            <a:schemeClr val="dk1"/>
          </a:fillRef>
          <a:effectRef idx="1">
            <a:schemeClr val="dk1"/>
          </a:effectRef>
          <a:fontRef idx="minor">
            <a:schemeClr val="dk1"/>
          </a:fontRef>
        </p:style>
        <p:txBody>
          <a:bodyPr>
            <a:normAutofit fontScale="77500" lnSpcReduction="20000"/>
          </a:bodyPr>
          <a:lstStyle/>
          <a:p>
            <a:pPr>
              <a:buNone/>
            </a:pPr>
            <a:r>
              <a:rPr lang="en-GB" dirty="0" smtClean="0"/>
              <a:t>                                     </a:t>
            </a:r>
            <a:r>
              <a:rPr lang="en-US" sz="2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t>
            </a:r>
            <a:r>
              <a:rPr lang="en-GB" dirty="0" smtClean="0"/>
              <a:t>  </a:t>
            </a:r>
            <a:r>
              <a:rPr lang="en-GB" sz="1400" dirty="0" smtClean="0"/>
              <a:t>Builder/designer</a:t>
            </a:r>
          </a:p>
          <a:p>
            <a:pPr>
              <a:buNone/>
            </a:pPr>
            <a:r>
              <a:rPr lang="en-GB" dirty="0" smtClean="0"/>
              <a:t>	</a:t>
            </a:r>
            <a:r>
              <a:rPr lang="en-GB" sz="2000" dirty="0" smtClean="0"/>
              <a:t>	     →              </a:t>
            </a:r>
            <a:r>
              <a:rPr lang="en-US" sz="2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t>
            </a:r>
            <a:r>
              <a:rPr lang="en-GB" sz="2000" dirty="0" smtClean="0"/>
              <a:t>   </a:t>
            </a:r>
            <a:r>
              <a:rPr lang="en-GB" sz="1400" dirty="0" smtClean="0"/>
              <a:t>Supplier</a:t>
            </a:r>
          </a:p>
          <a:p>
            <a:pPr>
              <a:buNone/>
            </a:pPr>
            <a:r>
              <a:rPr lang="en-GB" sz="2000" dirty="0" smtClean="0"/>
              <a:t>		                       </a:t>
            </a:r>
            <a:r>
              <a:rPr lang="en-US" sz="2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t>
            </a:r>
            <a:r>
              <a:rPr lang="en-GB" sz="2000" dirty="0" smtClean="0"/>
              <a:t>   </a:t>
            </a:r>
            <a:r>
              <a:rPr lang="en-GB" sz="1400" dirty="0" smtClean="0"/>
              <a:t>Loc authority</a:t>
            </a:r>
          </a:p>
          <a:p>
            <a:pPr>
              <a:buNone/>
            </a:pPr>
            <a:endParaRPr lang="en-GB" sz="1400" dirty="0"/>
          </a:p>
          <a:p>
            <a:pPr>
              <a:buNone/>
            </a:pPr>
            <a:r>
              <a:rPr lang="en-GB" sz="1400" dirty="0" smtClean="0"/>
              <a:t>.............................................................................................................</a:t>
            </a:r>
          </a:p>
          <a:p>
            <a:pPr>
              <a:buNone/>
            </a:pPr>
            <a:r>
              <a:rPr lang="en-GB" sz="2000" dirty="0" smtClean="0"/>
              <a:t>			</a:t>
            </a:r>
          </a:p>
          <a:p>
            <a:pPr>
              <a:buNone/>
            </a:pPr>
            <a:r>
              <a:rPr lang="en-GB" sz="1500" dirty="0" smtClean="0"/>
              <a:t>              ↑  Harm                                   Central Govt/</a:t>
            </a:r>
          </a:p>
          <a:p>
            <a:pPr>
              <a:buNone/>
            </a:pPr>
            <a:r>
              <a:rPr lang="en-GB" sz="1500" dirty="0" smtClean="0"/>
              <a:t>			               Regulator</a:t>
            </a:r>
          </a:p>
          <a:p>
            <a:pPr>
              <a:buNone/>
            </a:pPr>
            <a:r>
              <a:rPr lang="en-GB" sz="1500" dirty="0" smtClean="0"/>
              <a:t>    </a:t>
            </a:r>
          </a:p>
          <a:p>
            <a:pPr>
              <a:buNone/>
            </a:pPr>
            <a:r>
              <a:rPr lang="en-GB" sz="1500" dirty="0" smtClean="0"/>
              <a:t>        Weather/CC related event</a:t>
            </a:r>
          </a:p>
          <a:p>
            <a:pPr>
              <a:buNone/>
            </a:pPr>
            <a:r>
              <a:rPr lang="en-GB" sz="1500" dirty="0" smtClean="0"/>
              <a:t>	     </a:t>
            </a:r>
          </a:p>
          <a:p>
            <a:pPr>
              <a:buNone/>
            </a:pPr>
            <a:r>
              <a:rPr lang="en-GB" sz="1500" dirty="0" smtClean="0"/>
              <a:t>	     ↑</a:t>
            </a:r>
          </a:p>
          <a:p>
            <a:pPr>
              <a:buNone/>
            </a:pPr>
            <a:endParaRPr lang="en-GB" sz="1800" dirty="0" smtClean="0"/>
          </a:p>
          <a:p>
            <a:pPr>
              <a:buNone/>
            </a:pPr>
            <a:r>
              <a:rPr lang="en-GB" sz="1800" dirty="0" smtClean="0"/>
              <a:t>		</a:t>
            </a:r>
            <a:r>
              <a:rPr lang="en-GB" sz="1600" dirty="0" smtClean="0"/>
              <a:t>    </a:t>
            </a:r>
          </a:p>
          <a:p>
            <a:pPr>
              <a:buNone/>
            </a:pPr>
            <a:r>
              <a:rPr lang="en-GB" sz="1600" dirty="0" smtClean="0"/>
              <a:t>                                       ←    GHG      ←   GHG  Emitter</a:t>
            </a:r>
          </a:p>
          <a:p>
            <a:pPr>
              <a:buNone/>
            </a:pPr>
            <a:r>
              <a:rPr lang="en-GB" sz="1600" dirty="0"/>
              <a:t>	</a:t>
            </a:r>
            <a:r>
              <a:rPr lang="en-GB" sz="1600" dirty="0" smtClean="0"/>
              <a:t>	</a:t>
            </a:r>
          </a:p>
          <a:p>
            <a:pPr>
              <a:buNone/>
            </a:pPr>
            <a:r>
              <a:rPr lang="en-GB" sz="1600" dirty="0"/>
              <a:t>	</a:t>
            </a:r>
            <a:r>
              <a:rPr lang="en-GB" sz="1600" dirty="0" smtClean="0"/>
              <a:t>	</a:t>
            </a:r>
          </a:p>
          <a:p>
            <a:pPr>
              <a:buNone/>
            </a:pPr>
            <a:r>
              <a:rPr lang="en-GB" sz="1600" dirty="0" smtClean="0"/>
              <a:t>		</a:t>
            </a:r>
          </a:p>
          <a:p>
            <a:pPr>
              <a:buNone/>
            </a:pPr>
            <a:r>
              <a:rPr lang="en-GB" sz="1600" dirty="0" smtClean="0"/>
              <a:t>		</a:t>
            </a:r>
            <a:endParaRPr lang="en-GB" sz="1600" dirty="0"/>
          </a:p>
        </p:txBody>
      </p:sp>
      <p:sp>
        <p:nvSpPr>
          <p:cNvPr id="6" name="Text Placeholder 5"/>
          <p:cNvSpPr>
            <a:spLocks noGrp="1"/>
          </p:cNvSpPr>
          <p:nvPr>
            <p:ph type="body" sz="quarter" idx="3"/>
          </p:nvPr>
        </p:nvSpPr>
        <p:spPr>
          <a:xfrm>
            <a:off x="4644008" y="1484784"/>
            <a:ext cx="4041775" cy="783778"/>
          </a:xfrm>
        </p:spPr>
        <p:txBody>
          <a:bodyPr>
            <a:noAutofit/>
          </a:bodyPr>
          <a:lstStyle/>
          <a:p>
            <a:pPr algn="ctr"/>
            <a:endParaRPr lang="en-GB" sz="1000" dirty="0" smtClean="0"/>
          </a:p>
          <a:p>
            <a:pPr algn="ctr"/>
            <a:endParaRPr lang="en-GB" sz="1600" dirty="0" smtClean="0"/>
          </a:p>
          <a:p>
            <a:pPr algn="ctr"/>
            <a:endParaRPr lang="en-GB" sz="1600" dirty="0" smtClean="0"/>
          </a:p>
          <a:p>
            <a:pPr algn="ctr"/>
            <a:endParaRPr lang="en-GB" sz="1600" dirty="0" smtClean="0"/>
          </a:p>
          <a:p>
            <a:pPr algn="ctr"/>
            <a:r>
              <a:rPr lang="en-GB" sz="1600" dirty="0" smtClean="0"/>
              <a:t>Liability claim v unrelated party </a:t>
            </a:r>
          </a:p>
          <a:p>
            <a:pPr algn="ctr"/>
            <a:r>
              <a:rPr lang="en-GB" sz="1000" dirty="0" smtClean="0"/>
              <a:t>Claim often for injunction to abate public nuisance or for breach of statutory duties rather than damages but attempts to seek to claim compensation and/or extend boundaries of tort law</a:t>
            </a:r>
          </a:p>
          <a:p>
            <a:r>
              <a:rPr lang="en-GB" sz="1000" dirty="0" smtClean="0"/>
              <a:t> </a:t>
            </a:r>
            <a:endParaRPr lang="en-GB" sz="1000" dirty="0"/>
          </a:p>
        </p:txBody>
      </p:sp>
      <p:sp>
        <p:nvSpPr>
          <p:cNvPr id="8" name="Rectangle 7"/>
          <p:cNvSpPr/>
          <p:nvPr/>
        </p:nvSpPr>
        <p:spPr>
          <a:xfrm>
            <a:off x="683568" y="2348880"/>
            <a:ext cx="1008112"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9" name="Rectangle 8"/>
          <p:cNvSpPr/>
          <p:nvPr/>
        </p:nvSpPr>
        <p:spPr>
          <a:xfrm rot="10800000" flipH="1" flipV="1">
            <a:off x="683568" y="5013176"/>
            <a:ext cx="1080120" cy="70788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CC </a:t>
            </a:r>
            <a:r>
              <a:rPr lang="en-US"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endParaRPr lang="en-US"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6" name="Content Placeholder 15"/>
          <p:cNvSpPr>
            <a:spLocks noGrp="1"/>
          </p:cNvSpPr>
          <p:nvPr>
            <p:ph sz="quarter" idx="4"/>
          </p:nvPr>
        </p:nvSpPr>
        <p:spPr>
          <a:xfrm>
            <a:off x="4644008" y="2348880"/>
            <a:ext cx="4041775" cy="3951288"/>
          </a:xfrm>
          <a:ln w="12700">
            <a:solidFill>
              <a:schemeClr val="tx1"/>
            </a:solidFill>
          </a:ln>
        </p:spPr>
        <p:txBody>
          <a:bodyPr>
            <a:normAutofit fontScale="70000" lnSpcReduction="20000"/>
          </a:bodyPr>
          <a:lstStyle/>
          <a:p>
            <a:pPr>
              <a:buNone/>
            </a:pPr>
            <a:r>
              <a:rPr lang="en-GB" dirty="0" smtClean="0"/>
              <a:t>                                       </a:t>
            </a:r>
            <a:endParaRPr lang="en-GB" sz="1600" dirty="0" smtClean="0"/>
          </a:p>
          <a:p>
            <a:pPr>
              <a:buNone/>
            </a:pPr>
            <a:r>
              <a:rPr lang="en-GB" dirty="0" smtClean="0"/>
              <a:t>		                         </a:t>
            </a:r>
            <a:r>
              <a:rPr lang="en-GB" sz="1500" dirty="0" smtClean="0"/>
              <a:t>community action 			             class in  name   		                                 of environmental group</a:t>
            </a:r>
          </a:p>
          <a:p>
            <a:pPr>
              <a:buNone/>
            </a:pPr>
            <a:r>
              <a:rPr lang="en-GB" sz="1500" dirty="0"/>
              <a:t> </a:t>
            </a:r>
            <a:r>
              <a:rPr lang="en-GB" sz="1500" dirty="0" smtClean="0"/>
              <a:t>                                                                  or local authority</a:t>
            </a:r>
          </a:p>
          <a:p>
            <a:pPr>
              <a:buNone/>
            </a:pPr>
            <a:r>
              <a:rPr lang="en-GB" dirty="0" smtClean="0"/>
              <a:t>......	.................................................................	</a:t>
            </a:r>
            <a:endParaRPr lang="en-GB" sz="1500" dirty="0" smtClean="0"/>
          </a:p>
          <a:p>
            <a:pPr>
              <a:buNone/>
            </a:pPr>
            <a:r>
              <a:rPr lang="en-GB" sz="1500" dirty="0"/>
              <a:t>	</a:t>
            </a:r>
            <a:r>
              <a:rPr lang="en-GB" sz="1500" dirty="0" smtClean="0"/>
              <a:t>		</a:t>
            </a:r>
            <a:r>
              <a:rPr lang="en-GB" sz="1500" dirty="0"/>
              <a:t> </a:t>
            </a:r>
            <a:r>
              <a:rPr lang="en-GB" sz="1500" dirty="0" smtClean="0"/>
              <a:t>                        </a:t>
            </a:r>
            <a:r>
              <a:rPr lang="en-GB" sz="2000" dirty="0" smtClean="0"/>
              <a:t>↓</a:t>
            </a:r>
          </a:p>
          <a:p>
            <a:pPr>
              <a:buNone/>
            </a:pPr>
            <a:r>
              <a:rPr lang="en-GB" dirty="0" smtClean="0"/>
              <a:t>			</a:t>
            </a:r>
          </a:p>
          <a:p>
            <a:pPr>
              <a:buNone/>
            </a:pPr>
            <a:r>
              <a:rPr lang="en-GB" dirty="0" smtClean="0"/>
              <a:t>         </a:t>
            </a:r>
            <a:r>
              <a:rPr lang="en-GB" sz="1500" dirty="0" smtClean="0"/>
              <a:t>↑  Harm</a:t>
            </a:r>
          </a:p>
          <a:p>
            <a:pPr>
              <a:buNone/>
            </a:pPr>
            <a:r>
              <a:rPr lang="en-GB" sz="1500" dirty="0"/>
              <a:t>	</a:t>
            </a:r>
            <a:r>
              <a:rPr lang="en-GB" sz="1500" dirty="0" smtClean="0"/>
              <a:t>		                       Central Govt/</a:t>
            </a:r>
          </a:p>
          <a:p>
            <a:pPr>
              <a:buNone/>
            </a:pPr>
            <a:r>
              <a:rPr lang="en-GB" sz="1500" dirty="0" smtClean="0"/>
              <a:t>			             ↓         Regulator</a:t>
            </a:r>
          </a:p>
          <a:p>
            <a:pPr>
              <a:buNone/>
            </a:pPr>
            <a:r>
              <a:rPr lang="en-GB" sz="1500" dirty="0" smtClean="0"/>
              <a:t>    Weather/CC-related event</a:t>
            </a:r>
          </a:p>
          <a:p>
            <a:pPr>
              <a:buNone/>
            </a:pPr>
            <a:r>
              <a:rPr lang="en-GB" dirty="0" smtClean="0"/>
              <a:t>	     </a:t>
            </a:r>
          </a:p>
          <a:p>
            <a:pPr>
              <a:buNone/>
            </a:pPr>
            <a:r>
              <a:rPr lang="en-GB" dirty="0" smtClean="0"/>
              <a:t>	    </a:t>
            </a:r>
            <a:r>
              <a:rPr lang="en-GB" sz="1500" dirty="0" smtClean="0"/>
              <a:t>↑</a:t>
            </a:r>
          </a:p>
          <a:p>
            <a:pPr>
              <a:buNone/>
            </a:pPr>
            <a:r>
              <a:rPr lang="en-GB" sz="2000" dirty="0" smtClean="0"/>
              <a:t>				</a:t>
            </a:r>
          </a:p>
          <a:p>
            <a:pPr>
              <a:buNone/>
            </a:pPr>
            <a:r>
              <a:rPr lang="en-GB" sz="2000" dirty="0" smtClean="0"/>
              <a:t>		</a:t>
            </a:r>
            <a:r>
              <a:rPr lang="en-GB" sz="1800" dirty="0" smtClean="0"/>
              <a:t>    ←    GHG      ←   GHG  Emitter</a:t>
            </a:r>
          </a:p>
          <a:p>
            <a:pPr>
              <a:buNone/>
            </a:pPr>
            <a:r>
              <a:rPr lang="en-GB" sz="1800" dirty="0" smtClean="0"/>
              <a:t>		</a:t>
            </a:r>
            <a:endParaRPr lang="en-GB" dirty="0"/>
          </a:p>
        </p:txBody>
      </p:sp>
      <p:sp>
        <p:nvSpPr>
          <p:cNvPr id="17" name="Rectangle 16"/>
          <p:cNvSpPr/>
          <p:nvPr/>
        </p:nvSpPr>
        <p:spPr>
          <a:xfrm>
            <a:off x="4932040" y="2420888"/>
            <a:ext cx="792088"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C</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8" name="Rectangle 17"/>
          <p:cNvSpPr/>
          <p:nvPr/>
        </p:nvSpPr>
        <p:spPr>
          <a:xfrm>
            <a:off x="4932040" y="5517232"/>
            <a:ext cx="936104" cy="58477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CC</a:t>
            </a:r>
            <a:endParaRPr lang="en-US"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9" name="Rectangle 18"/>
          <p:cNvSpPr/>
          <p:nvPr/>
        </p:nvSpPr>
        <p:spPr>
          <a:xfrm>
            <a:off x="7164288" y="3933056"/>
            <a:ext cx="576064" cy="40011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 </a:t>
            </a:r>
            <a:endParaRPr lang="en-US" sz="2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20" name="Rectangle 19"/>
          <p:cNvSpPr/>
          <p:nvPr/>
        </p:nvSpPr>
        <p:spPr>
          <a:xfrm rot="10800000" flipH="1" flipV="1">
            <a:off x="6804248" y="5157192"/>
            <a:ext cx="648072" cy="40011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t>
            </a:r>
            <a:endParaRPr lang="en-US" sz="2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21" name="TextBox 20"/>
          <p:cNvSpPr txBox="1"/>
          <p:nvPr/>
        </p:nvSpPr>
        <p:spPr>
          <a:xfrm>
            <a:off x="5652120" y="2420888"/>
            <a:ext cx="184731" cy="369332"/>
          </a:xfrm>
          <a:prstGeom prst="rect">
            <a:avLst/>
          </a:prstGeom>
          <a:noFill/>
        </p:spPr>
        <p:txBody>
          <a:bodyPr wrap="none" rtlCol="0">
            <a:spAutoFit/>
          </a:bodyPr>
          <a:lstStyle/>
          <a:p>
            <a:endParaRPr lang="en-GB"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6. Liability issues</a:t>
            </a:r>
            <a:br>
              <a:rPr lang="en-GB" sz="2000" b="1" dirty="0" smtClean="0">
                <a:solidFill>
                  <a:srgbClr val="0070C0"/>
                </a:solidFill>
              </a:rPr>
            </a:br>
            <a:r>
              <a:rPr lang="en-GB" sz="1400" b="1" dirty="0" smtClean="0">
                <a:solidFill>
                  <a:srgbClr val="0070C0"/>
                </a:solidFill>
              </a:rPr>
              <a:t>based on existing English law principles/UK experience </a:t>
            </a:r>
            <a:endParaRPr lang="en-GB" sz="1400" b="1" dirty="0">
              <a:solidFill>
                <a:srgbClr val="0070C0"/>
              </a:solidFill>
            </a:endParaRPr>
          </a:p>
        </p:txBody>
      </p:sp>
      <p:graphicFrame>
        <p:nvGraphicFramePr>
          <p:cNvPr id="15" name="Content Placeholder 14"/>
          <p:cNvGraphicFramePr>
            <a:graphicFrameLocks noGrp="1"/>
          </p:cNvGraphicFramePr>
          <p:nvPr>
            <p:ph idx="1"/>
          </p:nvPr>
        </p:nvGraphicFramePr>
        <p:xfrm>
          <a:off x="457200" y="1196752"/>
          <a:ext cx="8229600" cy="5254848"/>
        </p:xfrm>
        <a:graphic>
          <a:graphicData uri="http://schemas.openxmlformats.org/drawingml/2006/table">
            <a:tbl>
              <a:tblPr firstRow="1" bandRow="1">
                <a:tableStyleId>{5C22544A-7EE6-4342-B048-85BDC9FD1C3A}</a:tableStyleId>
              </a:tblPr>
              <a:tblGrid>
                <a:gridCol w="2743200"/>
                <a:gridCol w="2743200"/>
                <a:gridCol w="2743200"/>
              </a:tblGrid>
              <a:tr h="774288">
                <a:tc>
                  <a:txBody>
                    <a:bodyPr/>
                    <a:lstStyle/>
                    <a:p>
                      <a:r>
                        <a:rPr lang="en-GB" dirty="0" smtClean="0"/>
                        <a:t>FAULT LIABILITY</a:t>
                      </a:r>
                      <a:r>
                        <a:rPr lang="en-GB" baseline="0" dirty="0" smtClean="0"/>
                        <a:t> TRIGGER</a:t>
                      </a:r>
                      <a:endParaRPr lang="en-GB" dirty="0"/>
                    </a:p>
                  </a:txBody>
                  <a:tcPr/>
                </a:tc>
                <a:tc>
                  <a:txBody>
                    <a:bodyPr/>
                    <a:lstStyle/>
                    <a:p>
                      <a:r>
                        <a:rPr lang="en-GB" dirty="0" smtClean="0"/>
                        <a:t>RELATED PARTIES</a:t>
                      </a:r>
                      <a:endParaRPr lang="en-GB" dirty="0"/>
                    </a:p>
                  </a:txBody>
                  <a:tcPr/>
                </a:tc>
                <a:tc>
                  <a:txBody>
                    <a:bodyPr/>
                    <a:lstStyle/>
                    <a:p>
                      <a:r>
                        <a:rPr lang="en-GB" dirty="0" smtClean="0"/>
                        <a:t>UNRELATED PARTIES</a:t>
                      </a:r>
                      <a:endParaRPr lang="en-GB" dirty="0"/>
                    </a:p>
                  </a:txBody>
                  <a:tcPr/>
                </a:tc>
              </a:tr>
              <a:tr h="370840">
                <a:tc>
                  <a:txBody>
                    <a:bodyPr/>
                    <a:lstStyle/>
                    <a:p>
                      <a:r>
                        <a:rPr lang="en-GB" sz="1600" b="1" dirty="0" smtClean="0"/>
                        <a:t>Cause</a:t>
                      </a:r>
                      <a:endParaRPr lang="en-GB" sz="1600" b="1" dirty="0"/>
                    </a:p>
                  </a:txBody>
                  <a:tcPr/>
                </a:tc>
                <a:tc>
                  <a:txBody>
                    <a:bodyPr/>
                    <a:lstStyle/>
                    <a:p>
                      <a:r>
                        <a:rPr lang="en-GB" sz="1000" dirty="0" smtClean="0"/>
                        <a:t>Loss  from weather/CC-related event + </a:t>
                      </a:r>
                      <a:r>
                        <a:rPr lang="en-GB" sz="1000" dirty="0" err="1" smtClean="0"/>
                        <a:t>dfndt’s</a:t>
                      </a:r>
                      <a:r>
                        <a:rPr lang="en-GB" sz="1000" dirty="0" smtClean="0"/>
                        <a:t> failure to factor in </a:t>
                      </a:r>
                      <a:r>
                        <a:rPr lang="en-GB" sz="1000" dirty="0" err="1" smtClean="0"/>
                        <a:t>condtns</a:t>
                      </a:r>
                      <a:r>
                        <a:rPr lang="en-GB" sz="1000" dirty="0" smtClean="0"/>
                        <a:t>/</a:t>
                      </a:r>
                      <a:r>
                        <a:rPr lang="en-GB" sz="1000" dirty="0" err="1" smtClean="0"/>
                        <a:t>regns</a:t>
                      </a:r>
                      <a:r>
                        <a:rPr lang="en-GB" sz="1000" dirty="0" smtClean="0"/>
                        <a:t>  in its service to C caused loss</a:t>
                      </a:r>
                      <a:endParaRPr lang="en-GB" sz="1000" dirty="0"/>
                    </a:p>
                  </a:txBody>
                  <a:tcPr/>
                </a:tc>
                <a:tc>
                  <a:txBody>
                    <a:bodyPr/>
                    <a:lstStyle/>
                    <a:p>
                      <a:r>
                        <a:rPr lang="en-GB" sz="1000" dirty="0" smtClean="0"/>
                        <a:t>Loss  from weather/CC-related event caused</a:t>
                      </a:r>
                      <a:r>
                        <a:rPr lang="en-GB" sz="1000" baseline="0" dirty="0" smtClean="0"/>
                        <a:t> by CC from Co’s GHG emissions or Govt </a:t>
                      </a:r>
                      <a:r>
                        <a:rPr lang="en-GB" sz="1000" baseline="0" dirty="0" err="1" smtClean="0"/>
                        <a:t>reg’n</a:t>
                      </a:r>
                      <a:r>
                        <a:rPr lang="en-GB" sz="1000" baseline="0" dirty="0" smtClean="0"/>
                        <a:t> more generally </a:t>
                      </a:r>
                      <a:endParaRPr lang="en-GB" sz="1000" dirty="0"/>
                    </a:p>
                  </a:txBody>
                  <a:tcPr/>
                </a:tc>
              </a:tr>
              <a:tr h="370840">
                <a:tc>
                  <a:txBody>
                    <a:bodyPr/>
                    <a:lstStyle/>
                    <a:p>
                      <a:r>
                        <a:rPr lang="en-GB" sz="1600" b="1" dirty="0" smtClean="0"/>
                        <a:t>Contribution</a:t>
                      </a:r>
                      <a:endParaRPr lang="en-GB" sz="1600" b="1" dirty="0"/>
                    </a:p>
                  </a:txBody>
                  <a:tcPr/>
                </a:tc>
                <a:tc>
                  <a:txBody>
                    <a:bodyPr/>
                    <a:lstStyle/>
                    <a:p>
                      <a:r>
                        <a:rPr lang="en-GB" sz="1000" dirty="0" smtClean="0"/>
                        <a:t>Contributing</a:t>
                      </a:r>
                      <a:r>
                        <a:rPr lang="en-GB" sz="1000" baseline="0" dirty="0" smtClean="0"/>
                        <a:t> causes  (and own contributing liability) not bars to liability being </a:t>
                      </a:r>
                      <a:r>
                        <a:rPr lang="en-GB" sz="1000" baseline="0" dirty="0" err="1" smtClean="0"/>
                        <a:t>establshd</a:t>
                      </a:r>
                      <a:r>
                        <a:rPr lang="en-GB" sz="1000" baseline="0" dirty="0" smtClean="0"/>
                        <a:t>. Apportionment and </a:t>
                      </a:r>
                      <a:r>
                        <a:rPr lang="en-GB" sz="1000" baseline="0" dirty="0" err="1" smtClean="0"/>
                        <a:t>jt</a:t>
                      </a:r>
                      <a:r>
                        <a:rPr lang="en-GB" sz="1000" baseline="0" dirty="0" smtClean="0"/>
                        <a:t> + </a:t>
                      </a:r>
                      <a:r>
                        <a:rPr lang="en-GB" sz="1000" baseline="0" dirty="0" err="1" smtClean="0"/>
                        <a:t>sev</a:t>
                      </a:r>
                      <a:r>
                        <a:rPr lang="en-GB" sz="1000" baseline="0" dirty="0" smtClean="0"/>
                        <a:t>  </a:t>
                      </a:r>
                      <a:r>
                        <a:rPr lang="en-GB" sz="1000" baseline="0" dirty="0" err="1" smtClean="0"/>
                        <a:t>lblty</a:t>
                      </a:r>
                      <a:r>
                        <a:rPr lang="en-GB" sz="1000" baseline="0" dirty="0" smtClean="0"/>
                        <a:t> precedents have been </a:t>
                      </a:r>
                      <a:r>
                        <a:rPr lang="en-GB" sz="1000" baseline="0" dirty="0" err="1" smtClean="0"/>
                        <a:t>estblshd</a:t>
                      </a:r>
                      <a:r>
                        <a:rPr lang="en-GB" sz="1000" baseline="0" dirty="0" smtClean="0"/>
                        <a:t> in similar contexts.</a:t>
                      </a:r>
                      <a:endParaRPr lang="en-GB" sz="1000" dirty="0"/>
                    </a:p>
                  </a:txBody>
                  <a:tcPr/>
                </a:tc>
                <a:tc>
                  <a:txBody>
                    <a:bodyPr/>
                    <a:lstStyle/>
                    <a:p>
                      <a:r>
                        <a:rPr lang="en-GB" sz="1000" dirty="0" smtClean="0"/>
                        <a:t>Even if causal link made on bal of </a:t>
                      </a:r>
                      <a:r>
                        <a:rPr lang="en-GB" sz="1000" dirty="0" err="1" smtClean="0"/>
                        <a:t>probs</a:t>
                      </a:r>
                      <a:r>
                        <a:rPr lang="en-GB" sz="1000" dirty="0" smtClean="0"/>
                        <a:t>,  no. of potential contributors /contributory causes fuel</a:t>
                      </a:r>
                      <a:r>
                        <a:rPr lang="en-GB" sz="1000" baseline="0" dirty="0" smtClean="0"/>
                        <a:t>s </a:t>
                      </a:r>
                      <a:r>
                        <a:rPr lang="en-GB" sz="1000" dirty="0" smtClean="0"/>
                        <a:t>sceptics’ doubts that  such actions may succeed. </a:t>
                      </a:r>
                      <a:r>
                        <a:rPr lang="en-GB" sz="1000" baseline="0" dirty="0" smtClean="0"/>
                        <a:t>Ct resistance to applying </a:t>
                      </a:r>
                      <a:r>
                        <a:rPr lang="en-GB" sz="1000" baseline="0" dirty="0" err="1" smtClean="0"/>
                        <a:t>jt</a:t>
                      </a:r>
                      <a:r>
                        <a:rPr lang="en-GB" sz="1000" baseline="0" dirty="0" smtClean="0"/>
                        <a:t> + </a:t>
                      </a:r>
                      <a:r>
                        <a:rPr lang="en-GB" sz="1000" baseline="0" dirty="0" err="1" smtClean="0"/>
                        <a:t>sev</a:t>
                      </a:r>
                      <a:r>
                        <a:rPr lang="en-GB" sz="1000" baseline="0" dirty="0" smtClean="0"/>
                        <a:t> </a:t>
                      </a:r>
                      <a:r>
                        <a:rPr lang="en-GB" sz="1000" baseline="0" dirty="0" err="1" smtClean="0"/>
                        <a:t>princs</a:t>
                      </a:r>
                      <a:r>
                        <a:rPr lang="en-GB" sz="1000" baseline="0" dirty="0" smtClean="0"/>
                        <a:t> in asbestos cases where no </a:t>
                      </a:r>
                      <a:r>
                        <a:rPr lang="en-GB" sz="1000" baseline="0" dirty="0" err="1" smtClean="0"/>
                        <a:t>rel’nship</a:t>
                      </a:r>
                      <a:r>
                        <a:rPr lang="en-GB" sz="1000" baseline="0" dirty="0" smtClean="0"/>
                        <a:t>. </a:t>
                      </a:r>
                      <a:r>
                        <a:rPr lang="en-GB" sz="1000" dirty="0" smtClean="0"/>
                        <a:t>Apportionment</a:t>
                      </a:r>
                      <a:r>
                        <a:rPr lang="en-GB" sz="1000" baseline="0" dirty="0" smtClean="0"/>
                        <a:t> of so many between so many may produce v small recoveries. </a:t>
                      </a:r>
                      <a:endParaRPr lang="en-GB" sz="1000" dirty="0"/>
                    </a:p>
                  </a:txBody>
                  <a:tcPr/>
                </a:tc>
              </a:tr>
              <a:tr h="370840">
                <a:tc>
                  <a:txBody>
                    <a:bodyPr/>
                    <a:lstStyle/>
                    <a:p>
                      <a:r>
                        <a:rPr lang="en-GB" sz="1600" b="1" dirty="0" smtClean="0"/>
                        <a:t>Date of knowledge/</a:t>
                      </a:r>
                      <a:r>
                        <a:rPr lang="en-GB" sz="1600" b="1" baseline="0" dirty="0" smtClean="0"/>
                        <a:t> </a:t>
                      </a:r>
                      <a:r>
                        <a:rPr lang="en-GB" sz="1600" b="1" dirty="0" err="1" smtClean="0"/>
                        <a:t>foreseeability</a:t>
                      </a:r>
                      <a:endParaRPr lang="en-GB" sz="1600" b="1" dirty="0"/>
                    </a:p>
                  </a:txBody>
                  <a:tcPr/>
                </a:tc>
                <a:tc>
                  <a:txBody>
                    <a:bodyPr/>
                    <a:lstStyle/>
                    <a:p>
                      <a:r>
                        <a:rPr lang="en-GB" sz="1000" dirty="0" smtClean="0"/>
                        <a:t>Matter of contention : at what date </a:t>
                      </a:r>
                      <a:r>
                        <a:rPr lang="en-GB" sz="1000" dirty="0" err="1" smtClean="0"/>
                        <a:t>shd</a:t>
                      </a:r>
                      <a:r>
                        <a:rPr lang="en-GB" sz="1000" baseline="0" dirty="0" smtClean="0"/>
                        <a:t> consider whether any </a:t>
                      </a:r>
                      <a:r>
                        <a:rPr lang="en-GB" sz="1000" dirty="0" smtClean="0"/>
                        <a:t>harm envisaged</a:t>
                      </a:r>
                      <a:r>
                        <a:rPr lang="en-GB" sz="1000" baseline="0" dirty="0" smtClean="0"/>
                        <a:t> or </a:t>
                      </a:r>
                      <a:r>
                        <a:rPr lang="en-GB" sz="1000" dirty="0" smtClean="0"/>
                        <a:t>knowledge </a:t>
                      </a:r>
                      <a:r>
                        <a:rPr lang="en-GB" sz="1000" dirty="0" err="1" smtClean="0"/>
                        <a:t>assessd</a:t>
                      </a:r>
                      <a:r>
                        <a:rPr lang="en-GB" sz="1000" dirty="0" smtClean="0"/>
                        <a:t> for steps to have been taken to avoid/mitigate</a:t>
                      </a:r>
                      <a:r>
                        <a:rPr lang="en-GB" sz="1000" baseline="0" dirty="0" smtClean="0"/>
                        <a:t> loss? Still to be tested. I</a:t>
                      </a:r>
                      <a:r>
                        <a:rPr lang="en-GB" sz="1000" dirty="0" smtClean="0"/>
                        <a:t>PCC</a:t>
                      </a:r>
                      <a:r>
                        <a:rPr lang="en-GB" sz="1000" baseline="0" dirty="0" smtClean="0"/>
                        <a:t> landmark dates of </a:t>
                      </a:r>
                      <a:r>
                        <a:rPr lang="en-GB" sz="1000" dirty="0" smtClean="0"/>
                        <a:t>1990, 1995 and 2007 have all been suggested.  Scientific evidence</a:t>
                      </a:r>
                      <a:r>
                        <a:rPr lang="en-GB" sz="1000" baseline="0" dirty="0" smtClean="0"/>
                        <a:t> will help settle </a:t>
                      </a:r>
                      <a:r>
                        <a:rPr lang="en-GB" sz="1000" dirty="0" smtClean="0"/>
                        <a:t>feasibility /nature/cost of services t reasonably to be expected</a:t>
                      </a:r>
                      <a:r>
                        <a:rPr lang="en-GB" sz="1000" baseline="0" dirty="0" smtClean="0"/>
                        <a:t> af</a:t>
                      </a:r>
                      <a:r>
                        <a:rPr lang="en-GB" sz="1000" dirty="0" smtClean="0"/>
                        <a:t>ter major weather event.</a:t>
                      </a:r>
                      <a:endParaRPr lang="en-GB" sz="1000" dirty="0"/>
                    </a:p>
                  </a:txBody>
                  <a:tcPr/>
                </a:tc>
                <a:tc>
                  <a:txBody>
                    <a:bodyPr/>
                    <a:lstStyle/>
                    <a:p>
                      <a:r>
                        <a:rPr lang="en-GB" sz="1000" dirty="0" smtClean="0"/>
                        <a:t>Same as for related parties </a:t>
                      </a:r>
                      <a:endParaRPr lang="en-GB" sz="1000" dirty="0"/>
                    </a:p>
                  </a:txBody>
                  <a:tcPr/>
                </a:tc>
              </a:tr>
              <a:tr h="370840">
                <a:tc>
                  <a:txBody>
                    <a:bodyPr/>
                    <a:lstStyle/>
                    <a:p>
                      <a:r>
                        <a:rPr lang="en-GB" sz="1600" b="1" dirty="0" smtClean="0"/>
                        <a:t>Legislation/public policy</a:t>
                      </a:r>
                      <a:endParaRPr lang="en-GB" sz="1600" b="1" dirty="0"/>
                    </a:p>
                  </a:txBody>
                  <a:tcPr/>
                </a:tc>
                <a:tc>
                  <a:txBody>
                    <a:bodyPr/>
                    <a:lstStyle/>
                    <a:p>
                      <a:r>
                        <a:rPr lang="en-GB" sz="1000" dirty="0" err="1" smtClean="0"/>
                        <a:t>Regns</a:t>
                      </a:r>
                      <a:r>
                        <a:rPr lang="en-GB" sz="1000" dirty="0" smtClean="0"/>
                        <a:t> are increasingly  taking a/c of CC in many areas (</a:t>
                      </a:r>
                      <a:r>
                        <a:rPr lang="en-GB" sz="1000" dirty="0" err="1" smtClean="0"/>
                        <a:t>eg</a:t>
                      </a:r>
                      <a:r>
                        <a:rPr lang="en-GB" sz="1000" dirty="0" smtClean="0"/>
                        <a:t> bldg </a:t>
                      </a:r>
                      <a:r>
                        <a:rPr lang="en-GB" sz="1000" dirty="0" err="1" smtClean="0"/>
                        <a:t>regns</a:t>
                      </a:r>
                      <a:r>
                        <a:rPr lang="en-GB" sz="1000" dirty="0" smtClean="0"/>
                        <a:t>).</a:t>
                      </a:r>
                      <a:r>
                        <a:rPr lang="en-GB" sz="1000" baseline="0" dirty="0" smtClean="0"/>
                        <a:t> Arguments likely over best practice/observance of min current </a:t>
                      </a:r>
                      <a:r>
                        <a:rPr lang="en-GB" sz="1000" baseline="0" dirty="0" err="1" smtClean="0"/>
                        <a:t>regns</a:t>
                      </a:r>
                      <a:r>
                        <a:rPr lang="en-GB" sz="1000" baseline="0" dirty="0" smtClean="0"/>
                        <a:t>.  What if  compliance  alone known to be inadequate ?  Different </a:t>
                      </a:r>
                      <a:r>
                        <a:rPr lang="en-GB" sz="1000" baseline="0" dirty="0" err="1" smtClean="0"/>
                        <a:t>stdds</a:t>
                      </a:r>
                      <a:r>
                        <a:rPr lang="en-GB" sz="1000" baseline="0" dirty="0" smtClean="0"/>
                        <a:t> </a:t>
                      </a:r>
                      <a:r>
                        <a:rPr lang="en-GB" sz="1000" baseline="0" dirty="0" err="1" smtClean="0"/>
                        <a:t>rqrd</a:t>
                      </a:r>
                      <a:r>
                        <a:rPr lang="en-GB" sz="1000" baseline="0" dirty="0" smtClean="0"/>
                        <a:t> in diff territories ? Some </a:t>
                      </a:r>
                      <a:r>
                        <a:rPr lang="en-GB" sz="1000" baseline="0" dirty="0" err="1" smtClean="0"/>
                        <a:t>stat’y</a:t>
                      </a:r>
                      <a:r>
                        <a:rPr lang="en-GB" sz="1000" baseline="0" dirty="0" smtClean="0"/>
                        <a:t> duties may </a:t>
                      </a:r>
                      <a:r>
                        <a:rPr lang="en-GB" sz="1000" baseline="0" dirty="0" err="1" smtClean="0"/>
                        <a:t>invlve</a:t>
                      </a:r>
                      <a:r>
                        <a:rPr lang="en-GB" sz="1000" baseline="0" dirty="0" smtClean="0"/>
                        <a:t> </a:t>
                      </a:r>
                      <a:r>
                        <a:rPr lang="en-GB" sz="1000" baseline="0" dirty="0" err="1" smtClean="0"/>
                        <a:t>exmptns</a:t>
                      </a:r>
                      <a:r>
                        <a:rPr lang="en-GB" sz="1000" baseline="0" dirty="0" smtClean="0"/>
                        <a:t>  from </a:t>
                      </a:r>
                      <a:r>
                        <a:rPr lang="en-GB" sz="1000" baseline="0" dirty="0" err="1" smtClean="0"/>
                        <a:t>lblty</a:t>
                      </a:r>
                      <a:r>
                        <a:rPr lang="en-GB" sz="1000" baseline="0" dirty="0" smtClean="0"/>
                        <a:t> for some pub entities.</a:t>
                      </a:r>
                      <a:endParaRPr lang="en-GB" sz="1000" dirty="0"/>
                    </a:p>
                  </a:txBody>
                  <a:tcPr/>
                </a:tc>
                <a:tc>
                  <a:txBody>
                    <a:bodyPr/>
                    <a:lstStyle/>
                    <a:p>
                      <a:r>
                        <a:rPr lang="en-GB" sz="1000" dirty="0" err="1" smtClean="0"/>
                        <a:t>Govts</a:t>
                      </a:r>
                      <a:r>
                        <a:rPr lang="en-GB" sz="1000" dirty="0" smtClean="0"/>
                        <a:t> may well legislate against</a:t>
                      </a:r>
                      <a:r>
                        <a:rPr lang="en-GB" sz="1000" baseline="0" dirty="0" smtClean="0"/>
                        <a:t> claims of this kind being pursued. </a:t>
                      </a:r>
                      <a:r>
                        <a:rPr lang="en-GB" sz="1000" baseline="0" dirty="0" err="1" smtClean="0"/>
                        <a:t>Cts</a:t>
                      </a:r>
                      <a:r>
                        <a:rPr lang="en-GB" sz="1000" baseline="0" dirty="0" smtClean="0"/>
                        <a:t> may decline to try if  deemed for govt  to decide. </a:t>
                      </a:r>
                      <a:r>
                        <a:rPr lang="en-GB" sz="1000" dirty="0" smtClean="0"/>
                        <a:t>UK has primarily emphasised</a:t>
                      </a:r>
                      <a:r>
                        <a:rPr lang="en-GB" sz="1000" baseline="0" dirty="0" smtClean="0"/>
                        <a:t> legislative structures for emissions targeting and monitoring  and anticipating impact. Confining action to fines and penalties  for exceeding limits . </a:t>
                      </a:r>
                      <a:r>
                        <a:rPr lang="en-GB" sz="1000" i="0" baseline="0" dirty="0" smtClean="0"/>
                        <a:t>At odds with complying </a:t>
                      </a:r>
                      <a:r>
                        <a:rPr lang="en-GB" sz="1000" baseline="0" dirty="0" smtClean="0"/>
                        <a:t>emissions being actionable?</a:t>
                      </a:r>
                      <a:endParaRPr lang="en-GB" sz="1000" dirty="0"/>
                    </a:p>
                  </a:txBody>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6. Liability issues</a:t>
            </a:r>
            <a:br>
              <a:rPr lang="en-GB" sz="2000" b="1" dirty="0" smtClean="0">
                <a:solidFill>
                  <a:srgbClr val="0070C0"/>
                </a:solidFill>
              </a:rPr>
            </a:br>
            <a:r>
              <a:rPr lang="en-GB" sz="1400" b="1" dirty="0" smtClean="0">
                <a:solidFill>
                  <a:srgbClr val="0070C0"/>
                </a:solidFill>
              </a:rPr>
              <a:t>based on existing English law principles /UK experience  </a:t>
            </a:r>
            <a:endParaRPr lang="en-GB" sz="1400" b="1" dirty="0">
              <a:solidFill>
                <a:srgbClr val="0070C0"/>
              </a:solidFill>
            </a:endParaRPr>
          </a:p>
        </p:txBody>
      </p:sp>
      <p:graphicFrame>
        <p:nvGraphicFramePr>
          <p:cNvPr id="4" name="Content Placeholder 3"/>
          <p:cNvGraphicFramePr>
            <a:graphicFrameLocks noGrp="1"/>
          </p:cNvGraphicFramePr>
          <p:nvPr>
            <p:ph idx="1"/>
          </p:nvPr>
        </p:nvGraphicFramePr>
        <p:xfrm>
          <a:off x="395536" y="1270000"/>
          <a:ext cx="8229600" cy="5354320"/>
        </p:xfrm>
        <a:graphic>
          <a:graphicData uri="http://schemas.openxmlformats.org/drawingml/2006/table">
            <a:tbl>
              <a:tblPr firstRow="1" bandRow="1">
                <a:tableStyleId>{5C22544A-7EE6-4342-B048-85BDC9FD1C3A}</a:tableStyleId>
              </a:tblPr>
              <a:tblGrid>
                <a:gridCol w="2743200"/>
                <a:gridCol w="2739752"/>
                <a:gridCol w="2746648"/>
              </a:tblGrid>
              <a:tr h="370840">
                <a:tc>
                  <a:txBody>
                    <a:bodyPr/>
                    <a:lstStyle/>
                    <a:p>
                      <a:r>
                        <a:rPr lang="en-GB" dirty="0" smtClean="0"/>
                        <a:t>FAULT LIABILITY TRIGGER</a:t>
                      </a:r>
                      <a:endParaRPr lang="en-GB" dirty="0"/>
                    </a:p>
                  </a:txBody>
                  <a:tcPr/>
                </a:tc>
                <a:tc>
                  <a:txBody>
                    <a:bodyPr/>
                    <a:lstStyle/>
                    <a:p>
                      <a:r>
                        <a:rPr lang="en-GB" dirty="0" smtClean="0"/>
                        <a:t>RELATED PARTIES</a:t>
                      </a:r>
                      <a:endParaRPr lang="en-GB" dirty="0"/>
                    </a:p>
                  </a:txBody>
                  <a:tcPr/>
                </a:tc>
                <a:tc>
                  <a:txBody>
                    <a:bodyPr/>
                    <a:lstStyle/>
                    <a:p>
                      <a:r>
                        <a:rPr lang="en-GB" dirty="0" smtClean="0"/>
                        <a:t>UNRELATED PARTIES</a:t>
                      </a:r>
                      <a:endParaRPr lang="en-GB" dirty="0"/>
                    </a:p>
                  </a:txBody>
                  <a:tcPr/>
                </a:tc>
              </a:tr>
              <a:tr h="370840">
                <a:tc>
                  <a:txBody>
                    <a:bodyPr/>
                    <a:lstStyle/>
                    <a:p>
                      <a:r>
                        <a:rPr lang="en-GB" sz="1100" b="1" dirty="0" smtClean="0"/>
                        <a:t>Duty Of Care</a:t>
                      </a:r>
                    </a:p>
                    <a:p>
                      <a:r>
                        <a:rPr lang="en-GB" sz="1100" dirty="0" smtClean="0"/>
                        <a:t>(*cases  alternatively brought</a:t>
                      </a:r>
                      <a:r>
                        <a:rPr lang="en-GB" sz="1100" baseline="0" dirty="0" smtClean="0"/>
                        <a:t>  in </a:t>
                      </a:r>
                      <a:r>
                        <a:rPr lang="en-GB" sz="1100" i="1" baseline="0" dirty="0" smtClean="0"/>
                        <a:t>public nuisance  </a:t>
                      </a:r>
                      <a:r>
                        <a:rPr lang="en-GB" sz="1100" i="0" baseline="0" dirty="0" smtClean="0"/>
                        <a:t>commonly seek abatement  only but  </a:t>
                      </a:r>
                      <a:r>
                        <a:rPr lang="en-GB" sz="1100" i="0" u="sng" baseline="0" dirty="0" smtClean="0"/>
                        <a:t>may </a:t>
                      </a:r>
                      <a:r>
                        <a:rPr lang="en-GB" sz="1100" baseline="0" dirty="0" smtClean="0"/>
                        <a:t>afford a right </a:t>
                      </a:r>
                      <a:r>
                        <a:rPr lang="en-GB" sz="1100" dirty="0" smtClean="0"/>
                        <a:t> to damages for</a:t>
                      </a:r>
                      <a:r>
                        <a:rPr lang="en-GB" sz="1100" baseline="0" dirty="0" smtClean="0"/>
                        <a:t> pe</a:t>
                      </a:r>
                      <a:r>
                        <a:rPr lang="en-GB" sz="1100" dirty="0" smtClean="0"/>
                        <a:t>rsonal  injury</a:t>
                      </a:r>
                      <a:r>
                        <a:rPr lang="en-GB" sz="1100" baseline="0" dirty="0" smtClean="0"/>
                        <a:t> where unlawful acts endangered life, health etc  - </a:t>
                      </a:r>
                      <a:r>
                        <a:rPr lang="en-GB" sz="1100" u="sng" baseline="0" dirty="0" smtClean="0"/>
                        <a:t>Corby Group Litigation </a:t>
                      </a:r>
                      <a:r>
                        <a:rPr lang="en-GB" sz="1100" baseline="0" dirty="0" smtClean="0"/>
                        <a:t>(2009))</a:t>
                      </a:r>
                      <a:endParaRPr lang="en-GB" sz="1100" dirty="0"/>
                    </a:p>
                  </a:txBody>
                  <a:tcPr/>
                </a:tc>
                <a:tc>
                  <a:txBody>
                    <a:bodyPr/>
                    <a:lstStyle/>
                    <a:p>
                      <a:r>
                        <a:rPr lang="en-GB" sz="1100" dirty="0" smtClean="0"/>
                        <a:t>In tort, need for a duty of care to be owed by D to C, a breach of which caused</a:t>
                      </a:r>
                      <a:r>
                        <a:rPr lang="en-GB" sz="1100" baseline="0" dirty="0" smtClean="0"/>
                        <a:t> C’s loss. Tort law evolves to decide exactly where /when such a duty owed. Often owed if a statutory duty, but not always even where direct relations. </a:t>
                      </a:r>
                      <a:endParaRPr lang="en-GB" sz="1100" dirty="0"/>
                    </a:p>
                  </a:txBody>
                  <a:tcPr/>
                </a:tc>
                <a:tc>
                  <a:txBody>
                    <a:bodyPr/>
                    <a:lstStyle/>
                    <a:p>
                      <a:r>
                        <a:rPr lang="en-GB" sz="1100" dirty="0" smtClean="0"/>
                        <a:t>Need to </a:t>
                      </a:r>
                      <a:r>
                        <a:rPr lang="en-GB" sz="1100" dirty="0" err="1" smtClean="0"/>
                        <a:t>establsh</a:t>
                      </a:r>
                      <a:r>
                        <a:rPr lang="en-GB" sz="1100" dirty="0" smtClean="0"/>
                        <a:t> duty of care between specific parties must seriously reduce</a:t>
                      </a:r>
                      <a:r>
                        <a:rPr lang="en-GB" sz="1100" baseline="0" dirty="0" smtClean="0"/>
                        <a:t>  prospects for any general actions against emitters being brought, especially given difficulties  (in UK at least) of bringing mass tort actions*.</a:t>
                      </a:r>
                      <a:endParaRPr lang="en-GB" sz="1100" dirty="0"/>
                    </a:p>
                  </a:txBody>
                  <a:tcPr/>
                </a:tc>
              </a:tr>
              <a:tr h="370840">
                <a:tc>
                  <a:txBody>
                    <a:bodyPr/>
                    <a:lstStyle/>
                    <a:p>
                      <a:r>
                        <a:rPr lang="en-GB" sz="1100" b="1" dirty="0" smtClean="0"/>
                        <a:t>Breach of Contract</a:t>
                      </a:r>
                      <a:endParaRPr lang="en-GB" sz="1100" b="1" dirty="0"/>
                    </a:p>
                  </a:txBody>
                  <a:tcPr/>
                </a:tc>
                <a:tc>
                  <a:txBody>
                    <a:bodyPr/>
                    <a:lstStyle/>
                    <a:p>
                      <a:r>
                        <a:rPr lang="en-GB" sz="1100" dirty="0" smtClean="0"/>
                        <a:t>Only necessary to prove breach of contractual term,</a:t>
                      </a:r>
                      <a:r>
                        <a:rPr lang="en-GB" sz="1100" baseline="0" dirty="0" smtClean="0"/>
                        <a:t> loss and link. Q of what </a:t>
                      </a:r>
                      <a:r>
                        <a:rPr lang="en-GB" sz="1100" baseline="0" dirty="0" err="1" smtClean="0"/>
                        <a:t>knwldge</a:t>
                      </a:r>
                      <a:r>
                        <a:rPr lang="en-GB" sz="1100" baseline="0" dirty="0" smtClean="0"/>
                        <a:t> of CC etc the D </a:t>
                      </a:r>
                      <a:r>
                        <a:rPr lang="en-GB" sz="1100" baseline="0" dirty="0" err="1" smtClean="0"/>
                        <a:t>shd</a:t>
                      </a:r>
                      <a:r>
                        <a:rPr lang="en-GB" sz="1100" baseline="0" dirty="0" smtClean="0"/>
                        <a:t> have had and actions taken at time of breach. Higher levels expected by </a:t>
                      </a:r>
                      <a:r>
                        <a:rPr lang="en-GB" sz="1100" baseline="0" dirty="0" err="1" smtClean="0"/>
                        <a:t>professls</a:t>
                      </a:r>
                      <a:r>
                        <a:rPr lang="en-GB" sz="1100" baseline="0" dirty="0" smtClean="0"/>
                        <a:t>/employers.</a:t>
                      </a:r>
                      <a:endParaRPr lang="en-GB" sz="1100" dirty="0"/>
                    </a:p>
                  </a:txBody>
                  <a:tcPr/>
                </a:tc>
                <a:tc>
                  <a:txBody>
                    <a:bodyPr/>
                    <a:lstStyle/>
                    <a:p>
                      <a:r>
                        <a:rPr lang="en-GB" sz="1100" dirty="0" smtClean="0"/>
                        <a:t>No basis for any contractual connection  exists.</a:t>
                      </a:r>
                      <a:endParaRPr lang="en-GB" sz="1100" dirty="0"/>
                    </a:p>
                  </a:txBody>
                  <a:tcPr/>
                </a:tc>
              </a:tr>
              <a:tr h="370840">
                <a:tc>
                  <a:txBody>
                    <a:bodyPr/>
                    <a:lstStyle/>
                    <a:p>
                      <a:r>
                        <a:rPr lang="en-GB" sz="1100" b="1" dirty="0" smtClean="0"/>
                        <a:t>Physical Damage/</a:t>
                      </a:r>
                    </a:p>
                    <a:p>
                      <a:r>
                        <a:rPr lang="en-GB" sz="1100" b="1" dirty="0" smtClean="0"/>
                        <a:t>Financial Loss </a:t>
                      </a:r>
                      <a:endParaRPr lang="en-GB" sz="1100" b="1" dirty="0"/>
                    </a:p>
                  </a:txBody>
                  <a:tcPr/>
                </a:tc>
                <a:tc>
                  <a:txBody>
                    <a:bodyPr/>
                    <a:lstStyle/>
                    <a:p>
                      <a:r>
                        <a:rPr lang="en-GB" sz="1100" dirty="0" smtClean="0"/>
                        <a:t>Phys dam usually necessary</a:t>
                      </a:r>
                      <a:r>
                        <a:rPr lang="en-GB" sz="1100" baseline="0" dirty="0" smtClean="0"/>
                        <a:t> </a:t>
                      </a:r>
                      <a:r>
                        <a:rPr lang="en-GB" sz="1100" dirty="0" smtClean="0"/>
                        <a:t>if fin loss also to be recovered,</a:t>
                      </a:r>
                      <a:r>
                        <a:rPr lang="en-GB" sz="1100" baseline="0" dirty="0" smtClean="0"/>
                        <a:t> save where special relations exist. Contract may limit terms/extent of such recoveries.</a:t>
                      </a:r>
                      <a:endParaRPr lang="en-GB" sz="1100" dirty="0"/>
                    </a:p>
                  </a:txBody>
                  <a:tcPr/>
                </a:tc>
                <a:tc>
                  <a:txBody>
                    <a:bodyPr/>
                    <a:lstStyle/>
                    <a:p>
                      <a:r>
                        <a:rPr lang="en-GB" sz="1100" dirty="0" smtClean="0"/>
                        <a:t>Much of “CC damage” is still yet to occur.</a:t>
                      </a:r>
                      <a:r>
                        <a:rPr lang="en-GB" sz="1100" baseline="0" dirty="0" smtClean="0"/>
                        <a:t> Reduced values for coastal properties /other purely econ losses</a:t>
                      </a:r>
                      <a:r>
                        <a:rPr lang="en-GB" sz="1100" dirty="0" smtClean="0"/>
                        <a:t> etc are often anticipatory of damage.</a:t>
                      </a:r>
                      <a:r>
                        <a:rPr lang="en-GB" sz="1100" baseline="0" dirty="0" smtClean="0"/>
                        <a:t> </a:t>
                      </a:r>
                      <a:r>
                        <a:rPr lang="en-GB" sz="1100" dirty="0" smtClean="0"/>
                        <a:t>Need for phys dam</a:t>
                      </a:r>
                      <a:r>
                        <a:rPr lang="en-GB" sz="1100" baseline="0" dirty="0" smtClean="0"/>
                        <a:t> to be proved (save in ltd circs) is obstacle to recovery by claimants in such actions , also faced with other quantification/causation issues.</a:t>
                      </a:r>
                      <a:endParaRPr lang="en-GB" sz="1100" dirty="0"/>
                    </a:p>
                  </a:txBody>
                  <a:tcPr/>
                </a:tc>
              </a:tr>
              <a:tr h="370840">
                <a:tc>
                  <a:txBody>
                    <a:bodyPr/>
                    <a:lstStyle/>
                    <a:p>
                      <a:r>
                        <a:rPr lang="en-GB" sz="1100" b="1" dirty="0" smtClean="0"/>
                        <a:t>Territory</a:t>
                      </a:r>
                      <a:endParaRPr lang="en-GB" sz="1100" b="1" dirty="0"/>
                    </a:p>
                  </a:txBody>
                  <a:tcPr/>
                </a:tc>
                <a:tc>
                  <a:txBody>
                    <a:bodyPr/>
                    <a:lstStyle/>
                    <a:p>
                      <a:r>
                        <a:rPr lang="en-GB" sz="1100" dirty="0" smtClean="0"/>
                        <a:t>Forum shopping /</a:t>
                      </a:r>
                      <a:r>
                        <a:rPr lang="en-GB" sz="1100" dirty="0" err="1" smtClean="0"/>
                        <a:t>jrsdctnl</a:t>
                      </a:r>
                      <a:r>
                        <a:rPr lang="en-GB" sz="1100" dirty="0" smtClean="0"/>
                        <a:t> disputes v</a:t>
                      </a:r>
                      <a:r>
                        <a:rPr lang="en-GB" sz="1100" baseline="0" dirty="0" smtClean="0"/>
                        <a:t> likely by nature of claims and if diff approaches adopted/conflicting decisions reached.</a:t>
                      </a:r>
                      <a:endParaRPr lang="en-GB" sz="1100" dirty="0"/>
                    </a:p>
                  </a:txBody>
                  <a:tcPr/>
                </a:tc>
                <a:tc>
                  <a:txBody>
                    <a:bodyPr/>
                    <a:lstStyle/>
                    <a:p>
                      <a:r>
                        <a:rPr lang="en-GB" sz="1100" dirty="0" smtClean="0"/>
                        <a:t>Same issues apply as for</a:t>
                      </a:r>
                      <a:r>
                        <a:rPr lang="en-GB" sz="1100" baseline="0" dirty="0" smtClean="0"/>
                        <a:t> where related parties  and may be more marked if  some </a:t>
                      </a:r>
                      <a:r>
                        <a:rPr lang="en-GB" sz="1100" baseline="0" dirty="0" err="1" smtClean="0"/>
                        <a:t>jrsdctns</a:t>
                      </a:r>
                      <a:r>
                        <a:rPr lang="en-GB" sz="1100" baseline="0" dirty="0" smtClean="0"/>
                        <a:t> only entertain such actions as these.</a:t>
                      </a:r>
                      <a:endParaRPr lang="en-GB" sz="1100" dirty="0"/>
                    </a:p>
                  </a:txBody>
                  <a:tcPr/>
                </a:tc>
              </a:tr>
              <a:tr h="370840">
                <a:tc>
                  <a:txBody>
                    <a:bodyPr/>
                    <a:lstStyle/>
                    <a:p>
                      <a:r>
                        <a:rPr lang="en-GB" sz="1100" b="1" dirty="0" smtClean="0"/>
                        <a:t>Date of Occurrence</a:t>
                      </a:r>
                      <a:endParaRPr lang="en-GB" sz="1100" b="1" dirty="0"/>
                    </a:p>
                  </a:txBody>
                  <a:tcPr/>
                </a:tc>
                <a:tc>
                  <a:txBody>
                    <a:bodyPr/>
                    <a:lstStyle/>
                    <a:p>
                      <a:r>
                        <a:rPr lang="en-GB" sz="1200" dirty="0" smtClean="0"/>
                        <a:t>Nature/date/number of occurrences – bound to be highly  important/contentious area </a:t>
                      </a:r>
                      <a:r>
                        <a:rPr lang="en-GB" sz="1200" baseline="0" dirty="0" smtClean="0"/>
                        <a:t> f</a:t>
                      </a:r>
                      <a:r>
                        <a:rPr lang="en-GB" sz="1200" dirty="0" smtClean="0"/>
                        <a:t>or insurers (see</a:t>
                      </a:r>
                      <a:r>
                        <a:rPr lang="en-GB" sz="1200" baseline="0" dirty="0" smtClean="0"/>
                        <a:t> </a:t>
                      </a:r>
                      <a:r>
                        <a:rPr lang="en-GB" sz="1200" dirty="0" smtClean="0"/>
                        <a:t>asbestos, pollution , tobacco etc.)</a:t>
                      </a:r>
                      <a:endParaRPr lang="en-GB" sz="1200" dirty="0"/>
                    </a:p>
                  </a:txBody>
                  <a:tcPr/>
                </a:tc>
                <a:tc>
                  <a:txBody>
                    <a:bodyPr/>
                    <a:lstStyle/>
                    <a:p>
                      <a:r>
                        <a:rPr lang="en-GB" sz="1100" dirty="0" smtClean="0"/>
                        <a:t>Issues particularly arising include whether any single occurrence even identified/identifiable in allegations made. Will each GHG emission or decision</a:t>
                      </a:r>
                      <a:r>
                        <a:rPr lang="en-GB" sz="1100" baseline="0" dirty="0" smtClean="0"/>
                        <a:t> to emit  or other basis be deemed the trigger?</a:t>
                      </a:r>
                      <a:endParaRPr lang="en-GB" sz="1100" dirty="0"/>
                    </a:p>
                  </a:txBody>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6.  Liability Issues -   Litigation experience to date (1) </a:t>
            </a:r>
            <a:endParaRPr lang="en-GB" sz="2000" b="1" dirty="0">
              <a:solidFill>
                <a:srgbClr val="0070C0"/>
              </a:solidFill>
            </a:endParaRPr>
          </a:p>
        </p:txBody>
      </p:sp>
      <p:sp>
        <p:nvSpPr>
          <p:cNvPr id="3" name="Content Placeholder 2"/>
          <p:cNvSpPr>
            <a:spLocks noGrp="1"/>
          </p:cNvSpPr>
          <p:nvPr>
            <p:ph idx="1"/>
          </p:nvPr>
        </p:nvSpPr>
        <p:spPr/>
        <p:txBody>
          <a:bodyPr>
            <a:normAutofit/>
          </a:bodyPr>
          <a:lstStyle/>
          <a:p>
            <a:r>
              <a:rPr lang="en-GB" sz="1600" dirty="0" smtClean="0"/>
              <a:t>Majority of actions already brought (in countries as diverse as US, Germany, Nigeria, Argentina, Australia) have tended to involve </a:t>
            </a:r>
            <a:r>
              <a:rPr lang="en-GB" sz="1600" i="1" dirty="0" smtClean="0"/>
              <a:t>no</a:t>
            </a:r>
            <a:r>
              <a:rPr lang="en-GB" sz="1600" dirty="0" smtClean="0"/>
              <a:t> close relationship between claimant and defendant: pressure groups or local states/communities bringing actions against investors, major GHG emitters and/or regulatory bodies.</a:t>
            </a:r>
          </a:p>
          <a:p>
            <a:pPr>
              <a:buNone/>
            </a:pPr>
            <a:endParaRPr lang="en-GB" sz="1600" dirty="0" smtClean="0"/>
          </a:p>
          <a:p>
            <a:r>
              <a:rPr lang="en-GB" sz="1600" dirty="0" smtClean="0"/>
              <a:t>Purpose to bring attention to or seek information about decisions or alleged failings/omissions on the part of:</a:t>
            </a:r>
          </a:p>
          <a:p>
            <a:pPr lvl="1"/>
            <a:r>
              <a:rPr lang="en-GB" sz="1200" dirty="0" smtClean="0"/>
              <a:t>Financial backers, Export-Import Bank and Overseas Private Investment Corporation : aimed at obliging them to conduct environmental impact assessments  on energy projects  they proposed to support </a:t>
            </a:r>
          </a:p>
          <a:p>
            <a:pPr lvl="7">
              <a:buNone/>
            </a:pPr>
            <a:r>
              <a:rPr lang="en-GB" sz="1200" i="1" dirty="0" smtClean="0"/>
              <a:t>                                                                      -    Friends of the Earth v Watson</a:t>
            </a:r>
          </a:p>
          <a:p>
            <a:pPr lvl="1">
              <a:buFontTx/>
              <a:buChar char="-"/>
            </a:pPr>
            <a:r>
              <a:rPr lang="en-GB" sz="1200" dirty="0" smtClean="0"/>
              <a:t>US Environmental Protection Agency : </a:t>
            </a:r>
            <a:r>
              <a:rPr lang="en-GB" sz="2000" i="1" dirty="0" smtClean="0"/>
              <a:t> </a:t>
            </a:r>
            <a:r>
              <a:rPr lang="en-GB" sz="1200" dirty="0" smtClean="0"/>
              <a:t>pursued by a number of US states  and environmental groups to take regulatory action under the Clean Air Act to reduce GHGs from motor vehicles in which US Supreme Ct ruled that CO2</a:t>
            </a:r>
          </a:p>
          <a:p>
            <a:pPr lvl="1">
              <a:buNone/>
            </a:pPr>
            <a:r>
              <a:rPr lang="en-GB" sz="1200" dirty="0" smtClean="0"/>
              <a:t>        </a:t>
            </a:r>
            <a:r>
              <a:rPr lang="en-GB" sz="1200" u="sng" dirty="0" smtClean="0"/>
              <a:t>was</a:t>
            </a:r>
            <a:r>
              <a:rPr lang="en-GB" sz="1200" dirty="0" smtClean="0"/>
              <a:t> a pollutant </a:t>
            </a:r>
            <a:r>
              <a:rPr lang="en-GB" sz="1200" u="sng" dirty="0" smtClean="0"/>
              <a:t>and</a:t>
            </a:r>
            <a:r>
              <a:rPr lang="en-GB" sz="1200" dirty="0" smtClean="0"/>
              <a:t> that the EPA </a:t>
            </a:r>
            <a:r>
              <a:rPr lang="en-GB" sz="1200" u="sng" dirty="0" smtClean="0"/>
              <a:t>was</a:t>
            </a:r>
            <a:r>
              <a:rPr lang="en-GB" sz="1200" dirty="0" smtClean="0"/>
              <a:t> required to take such action</a:t>
            </a:r>
          </a:p>
          <a:p>
            <a:pPr lvl="1">
              <a:buNone/>
            </a:pPr>
            <a:r>
              <a:rPr lang="en-GB" sz="1200" i="1" dirty="0" smtClean="0"/>
              <a:t>                                                                                                                                                </a:t>
            </a:r>
            <a:r>
              <a:rPr lang="en-GB" sz="1600" i="1" dirty="0" smtClean="0"/>
              <a:t> </a:t>
            </a:r>
            <a:r>
              <a:rPr lang="en-GB" sz="1200" dirty="0" smtClean="0"/>
              <a:t>-   </a:t>
            </a:r>
            <a:r>
              <a:rPr lang="en-GB" sz="1200" i="1" dirty="0" smtClean="0"/>
              <a:t>Massachusetts v EPA</a:t>
            </a:r>
          </a:p>
          <a:p>
            <a:r>
              <a:rPr lang="en-GB" sz="1600" dirty="0" smtClean="0"/>
              <a:t>Latest series of four cases which have progressed through the US courts now face appeals to be heard by the US Supreme Ct in the coming few months.</a:t>
            </a:r>
            <a:endParaRPr lang="en-GB" sz="16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6.  Liability Issues -   Litigation experience to date (2) </a:t>
            </a:r>
            <a:r>
              <a:rPr lang="en-GB" sz="2000" dirty="0" smtClean="0"/>
              <a:t> </a:t>
            </a:r>
            <a:endParaRPr lang="en-GB" sz="2000" dirty="0"/>
          </a:p>
        </p:txBody>
      </p:sp>
      <p:sp>
        <p:nvSpPr>
          <p:cNvPr id="3" name="Content Placeholder 2"/>
          <p:cNvSpPr>
            <a:spLocks noGrp="1"/>
          </p:cNvSpPr>
          <p:nvPr>
            <p:ph idx="1"/>
          </p:nvPr>
        </p:nvSpPr>
        <p:spPr/>
        <p:txBody>
          <a:bodyPr>
            <a:normAutofit fontScale="77500" lnSpcReduction="20000"/>
          </a:bodyPr>
          <a:lstStyle/>
          <a:p>
            <a:pPr>
              <a:buNone/>
            </a:pPr>
            <a:r>
              <a:rPr lang="en-GB" sz="2000" b="1" dirty="0" smtClean="0"/>
              <a:t> Recent/pending US litigation: </a:t>
            </a:r>
          </a:p>
          <a:p>
            <a:pPr>
              <a:buNone/>
            </a:pPr>
            <a:endParaRPr lang="en-GB" sz="2000" b="1" dirty="0" smtClean="0"/>
          </a:p>
          <a:p>
            <a:pPr lvl="1"/>
            <a:r>
              <a:rPr lang="en-GB" sz="1400" b="1" i="1" dirty="0" smtClean="0"/>
              <a:t>State of Connecticut et al v American Electric Power Inc </a:t>
            </a:r>
            <a:r>
              <a:rPr lang="en-GB" sz="1400" i="1" dirty="0" smtClean="0"/>
              <a:t>(2005,2009)</a:t>
            </a:r>
          </a:p>
          <a:p>
            <a:pPr lvl="1"/>
            <a:r>
              <a:rPr lang="en-GB" sz="1400" b="1" i="1" dirty="0" smtClean="0"/>
              <a:t>Native Village of </a:t>
            </a:r>
            <a:r>
              <a:rPr lang="en-GB" sz="1400" b="1" i="1" dirty="0" err="1" smtClean="0"/>
              <a:t>Kivalina</a:t>
            </a:r>
            <a:r>
              <a:rPr lang="en-GB" sz="1400" b="1" i="1" dirty="0" smtClean="0"/>
              <a:t> et al v Exxon Mobil Corp et al </a:t>
            </a:r>
            <a:r>
              <a:rPr lang="en-GB" sz="1400" i="1" dirty="0" smtClean="0"/>
              <a:t>(2009)</a:t>
            </a:r>
          </a:p>
          <a:p>
            <a:pPr lvl="1"/>
            <a:r>
              <a:rPr lang="en-GB" sz="1400" b="1" i="1" dirty="0" smtClean="0"/>
              <a:t>Comer v Murphy Oil USA et al </a:t>
            </a:r>
            <a:r>
              <a:rPr lang="en-GB" sz="1400" i="1" dirty="0" smtClean="0"/>
              <a:t>(2009)</a:t>
            </a:r>
          </a:p>
          <a:p>
            <a:pPr lvl="1"/>
            <a:r>
              <a:rPr lang="en-GB" sz="1400" b="1" i="1" dirty="0" smtClean="0"/>
              <a:t>State of California v  General Motors Corp et al </a:t>
            </a:r>
            <a:r>
              <a:rPr lang="en-GB" sz="1400" i="1" dirty="0" smtClean="0"/>
              <a:t>(2007) </a:t>
            </a:r>
          </a:p>
          <a:p>
            <a:pPr lvl="1">
              <a:buNone/>
            </a:pPr>
            <a:r>
              <a:rPr lang="en-GB" sz="1400" i="1" dirty="0" smtClean="0"/>
              <a:t>          and  </a:t>
            </a:r>
            <a:r>
              <a:rPr lang="en-GB" sz="1400" b="1" i="1" dirty="0" smtClean="0"/>
              <a:t>Steadfast Ins Co v AES Corp </a:t>
            </a:r>
            <a:r>
              <a:rPr lang="en-GB" sz="1400" i="1" dirty="0" smtClean="0"/>
              <a:t>(2008) (concerning coverage issues arising out of the </a:t>
            </a:r>
            <a:r>
              <a:rPr lang="en-GB" sz="1400" i="1" dirty="0" err="1" smtClean="0"/>
              <a:t>Kavalina</a:t>
            </a:r>
            <a:r>
              <a:rPr lang="en-GB" sz="1400" i="1" dirty="0" smtClean="0"/>
              <a:t> case) </a:t>
            </a:r>
          </a:p>
          <a:p>
            <a:endParaRPr lang="en-GB" sz="1600" i="1" dirty="0" smtClean="0"/>
          </a:p>
          <a:p>
            <a:r>
              <a:rPr lang="en-GB" sz="1600" dirty="0" smtClean="0"/>
              <a:t>Fluctuating passage through various US courts. Fate of climate change litigation now rests in hands of US Supreme Ct.  </a:t>
            </a:r>
          </a:p>
          <a:p>
            <a:endParaRPr lang="en-GB" sz="1600" dirty="0" smtClean="0"/>
          </a:p>
          <a:p>
            <a:r>
              <a:rPr lang="en-GB" sz="1600" dirty="0" smtClean="0"/>
              <a:t>Since late 2010 appeals pending in </a:t>
            </a:r>
            <a:r>
              <a:rPr lang="en-GB" sz="1600" i="1" dirty="0" smtClean="0"/>
              <a:t>Connecticut</a:t>
            </a:r>
            <a:r>
              <a:rPr lang="en-GB" sz="1600" dirty="0" smtClean="0"/>
              <a:t>, </a:t>
            </a:r>
            <a:r>
              <a:rPr lang="en-GB" sz="1600" i="1" dirty="0" err="1" smtClean="0"/>
              <a:t>Kivalina</a:t>
            </a:r>
            <a:r>
              <a:rPr lang="en-GB" sz="1600" i="1" dirty="0" smtClean="0"/>
              <a:t> </a:t>
            </a:r>
            <a:r>
              <a:rPr lang="en-GB" sz="1600" dirty="0" smtClean="0"/>
              <a:t>and </a:t>
            </a:r>
            <a:r>
              <a:rPr lang="en-GB" sz="1600" i="1" dirty="0" smtClean="0"/>
              <a:t>Comer</a:t>
            </a:r>
            <a:r>
              <a:rPr lang="en-GB" sz="1600" dirty="0" smtClean="0"/>
              <a:t> cases.  One threshold  question : are cases </a:t>
            </a:r>
            <a:r>
              <a:rPr lang="en-GB" sz="1600" dirty="0" err="1" smtClean="0"/>
              <a:t>justiciable</a:t>
            </a:r>
            <a:r>
              <a:rPr lang="en-GB" sz="1600" dirty="0" smtClean="0"/>
              <a:t> or do they raise issues which only the legislative or executive) should decide? </a:t>
            </a:r>
          </a:p>
          <a:p>
            <a:pPr lvl="1">
              <a:buNone/>
            </a:pPr>
            <a:endParaRPr lang="en-GB" sz="1600" dirty="0" smtClean="0"/>
          </a:p>
          <a:p>
            <a:r>
              <a:rPr lang="en-GB" sz="1600" dirty="0" smtClean="0"/>
              <a:t>If to be heard – further obstacles for claimants will be tested potentially at the expense of insurers . Should they not, many challenges in courts to much federal government legislation and other regulatory/climate mitigating programmes are still anticipated.</a:t>
            </a:r>
          </a:p>
          <a:p>
            <a:endParaRPr lang="en-GB" sz="1600" dirty="0" smtClean="0"/>
          </a:p>
          <a:p>
            <a:r>
              <a:rPr lang="en-GB" sz="1600" dirty="0" smtClean="0"/>
              <a:t>Other issues potentially still to be fully tested:  </a:t>
            </a:r>
            <a:r>
              <a:rPr lang="en-GB" sz="1600" dirty="0" err="1" smtClean="0"/>
              <a:t>i</a:t>
            </a:r>
            <a:r>
              <a:rPr lang="en-GB" sz="1600" dirty="0" smtClean="0"/>
              <a:t>) standing (do state and other claimants have the necessary standing to bring actions – do actions involve “fairly traceable” injuries which are </a:t>
            </a:r>
            <a:r>
              <a:rPr lang="en-GB" sz="1600" dirty="0" err="1" smtClean="0"/>
              <a:t>redressable</a:t>
            </a:r>
            <a:r>
              <a:rPr lang="en-GB" sz="1600" dirty="0" smtClean="0"/>
              <a:t>)? ; ii) whether federal law pre-empts their claims; iii) whether claims involve </a:t>
            </a:r>
            <a:r>
              <a:rPr lang="en-GB" sz="1600" i="1" dirty="0" smtClean="0"/>
              <a:t>incurred  </a:t>
            </a:r>
            <a:r>
              <a:rPr lang="en-GB" sz="1600" dirty="0" smtClean="0"/>
              <a:t>injury in fact .</a:t>
            </a:r>
          </a:p>
          <a:p>
            <a:pPr>
              <a:buNone/>
            </a:pPr>
            <a:endParaRPr lang="en-GB" sz="1600" dirty="0" smtClean="0"/>
          </a:p>
          <a:p>
            <a:r>
              <a:rPr lang="en-GB" sz="1600" i="1" dirty="0" smtClean="0"/>
              <a:t>Steadfast</a:t>
            </a:r>
            <a:r>
              <a:rPr lang="en-GB" sz="1600" dirty="0" smtClean="0"/>
              <a:t> case concerns coverage question  of  whether American Electric’s insurers owed a duty to defend them in connection with the </a:t>
            </a:r>
            <a:r>
              <a:rPr lang="en-GB" sz="1600" i="1" dirty="0" err="1" smtClean="0"/>
              <a:t>Kivalina</a:t>
            </a:r>
            <a:r>
              <a:rPr lang="en-GB" sz="1600" i="1" dirty="0" smtClean="0"/>
              <a:t> </a:t>
            </a:r>
            <a:r>
              <a:rPr lang="en-GB" sz="1600" dirty="0" smtClean="0"/>
              <a:t>claims (upon their CGL policy). Judge found in favour of insurers because no “occurrence” causing property damage had been alleged (rather than on other  grounds that loss was a loss in progress or excluded by pollution exclusion). Now, too, subject of a pending appeal by policyholder. </a:t>
            </a:r>
          </a:p>
          <a:p>
            <a:endParaRPr lang="en-GB"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9592" y="1340768"/>
            <a:ext cx="7128792" cy="4401205"/>
          </a:xfrm>
          <a:prstGeom prst="rect">
            <a:avLst/>
          </a:prstGeom>
        </p:spPr>
        <p:txBody>
          <a:bodyPr wrap="square">
            <a:spAutoFit/>
          </a:bodyPr>
          <a:lstStyle/>
          <a:p>
            <a:pPr lvl="1" algn="ctr">
              <a:buNone/>
            </a:pPr>
            <a:r>
              <a:rPr lang="en-GB" dirty="0" smtClean="0"/>
              <a:t>“</a:t>
            </a:r>
            <a:r>
              <a:rPr lang="en-GB" b="1" dirty="0" smtClean="0">
                <a:solidFill>
                  <a:srgbClr val="00B050"/>
                </a:solidFill>
              </a:rPr>
              <a:t>Climate change is an issue of justice as much as of economic development</a:t>
            </a:r>
            <a:r>
              <a:rPr lang="en-GB" dirty="0" smtClean="0"/>
              <a:t>”</a:t>
            </a:r>
            <a:br>
              <a:rPr lang="en-GB" dirty="0" smtClean="0"/>
            </a:br>
            <a:r>
              <a:rPr lang="en-GB" dirty="0" smtClean="0"/>
              <a:t/>
            </a:r>
            <a:br>
              <a:rPr lang="en-GB" dirty="0" smtClean="0"/>
            </a:br>
            <a:r>
              <a:rPr lang="en-GB" dirty="0" smtClean="0"/>
              <a:t>Gordon Brown, while UK Chancellor, at G8  meeting of environment and development ministers, 15 March 2005</a:t>
            </a:r>
          </a:p>
          <a:p>
            <a:pPr algn="ctr"/>
            <a:endParaRPr lang="en-GB" dirty="0" smtClean="0"/>
          </a:p>
          <a:p>
            <a:pPr algn="ctr"/>
            <a:endParaRPr lang="en-GB" dirty="0" smtClean="0"/>
          </a:p>
          <a:p>
            <a:pPr algn="ctr"/>
            <a:endParaRPr lang="en-GB" dirty="0" smtClean="0"/>
          </a:p>
          <a:p>
            <a:pPr algn="ctr">
              <a:buNone/>
            </a:pPr>
            <a:r>
              <a:rPr lang="en-GB" dirty="0" smtClean="0"/>
              <a:t>“</a:t>
            </a:r>
            <a:r>
              <a:rPr lang="en-GB" b="1" dirty="0" smtClean="0">
                <a:solidFill>
                  <a:srgbClr val="00B050"/>
                </a:solidFill>
              </a:rPr>
              <a:t>You get justice in the next world: in this world you have the law</a:t>
            </a:r>
            <a:r>
              <a:rPr lang="en-GB" dirty="0" smtClean="0"/>
              <a:t>”</a:t>
            </a:r>
          </a:p>
          <a:p>
            <a:pPr algn="ctr"/>
            <a:endParaRPr lang="en-GB" dirty="0" smtClean="0"/>
          </a:p>
          <a:p>
            <a:pPr algn="ctr">
              <a:buNone/>
            </a:pPr>
            <a:r>
              <a:rPr lang="en-GB" dirty="0" smtClean="0"/>
              <a:t>William Gaddis, A Frolic of His Own </a:t>
            </a:r>
          </a:p>
          <a:p>
            <a:endParaRPr lang="en-GB" dirty="0" smtClean="0"/>
          </a:p>
          <a:p>
            <a:pPr algn="just"/>
            <a:endParaRPr lang="en-GB" sz="2000" dirty="0" smtClean="0"/>
          </a:p>
          <a:p>
            <a:pPr algn="just"/>
            <a:endParaRPr lang="en-GB" sz="2000" dirty="0" smtClean="0"/>
          </a:p>
          <a:p>
            <a:pPr algn="just"/>
            <a:endParaRPr lang="en-GB" sz="1200" dirty="0" smtClean="0"/>
          </a:p>
          <a:p>
            <a:pPr algn="r">
              <a:buNone/>
            </a:pPr>
            <a:r>
              <a:rPr lang="en-GB" sz="1200" i="1" dirty="0" smtClean="0"/>
              <a:t>- Taken from “The Finance of Climate Change”- Chap 29  Myles Allen “The Spectre of Liability”</a:t>
            </a:r>
            <a:endParaRPr lang="en-GB" sz="1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6.  Liability Issues -  Litigation - Unfinished Business (3) </a:t>
            </a:r>
            <a:endParaRPr lang="en-GB" sz="2000" dirty="0"/>
          </a:p>
        </p:txBody>
      </p:sp>
      <p:sp>
        <p:nvSpPr>
          <p:cNvPr id="3" name="Content Placeholder 2"/>
          <p:cNvSpPr>
            <a:spLocks noGrp="1"/>
          </p:cNvSpPr>
          <p:nvPr>
            <p:ph idx="1"/>
          </p:nvPr>
        </p:nvSpPr>
        <p:spPr/>
        <p:txBody>
          <a:bodyPr>
            <a:normAutofit fontScale="25000" lnSpcReduction="20000"/>
          </a:bodyPr>
          <a:lstStyle/>
          <a:p>
            <a:pPr>
              <a:buNone/>
            </a:pPr>
            <a:r>
              <a:rPr lang="en-GB" sz="5100" b="1" dirty="0" smtClean="0"/>
              <a:t>	</a:t>
            </a:r>
            <a:endParaRPr lang="en-GB" sz="6400" dirty="0" smtClean="0"/>
          </a:p>
          <a:p>
            <a:r>
              <a:rPr lang="en-GB" sz="6000" dirty="0" smtClean="0"/>
              <a:t>In 2011 US Supreme Ct will decide whether US cases are “</a:t>
            </a:r>
            <a:r>
              <a:rPr lang="en-GB" sz="6000" dirty="0" err="1" smtClean="0"/>
              <a:t>justiciable</a:t>
            </a:r>
            <a:r>
              <a:rPr lang="en-GB" sz="6000" dirty="0" smtClean="0"/>
              <a:t>”.   If not, end of road.</a:t>
            </a:r>
          </a:p>
          <a:p>
            <a:endParaRPr lang="en-GB" sz="6000" dirty="0" smtClean="0"/>
          </a:p>
          <a:p>
            <a:r>
              <a:rPr lang="en-GB" sz="6000" dirty="0" smtClean="0"/>
              <a:t>BUT have already helped to illustrate playing out of some interesting issues.</a:t>
            </a:r>
          </a:p>
          <a:p>
            <a:endParaRPr lang="en-GB" sz="6000" dirty="0" smtClean="0"/>
          </a:p>
          <a:p>
            <a:r>
              <a:rPr lang="en-GB" sz="6000" dirty="0" smtClean="0"/>
              <a:t>US Federal govt had been slow to recognise many CC issues while subsidiary legislatures had been much more active.  Allowed arguments to be made and political pressure imposed.</a:t>
            </a:r>
          </a:p>
          <a:p>
            <a:endParaRPr lang="en-GB" sz="6000" dirty="0" smtClean="0"/>
          </a:p>
          <a:p>
            <a:r>
              <a:rPr lang="en-GB" sz="6000" dirty="0" smtClean="0"/>
              <a:t>In interim EPA ruled (Dec 2009)  that GHG emissions </a:t>
            </a:r>
            <a:r>
              <a:rPr lang="en-GB" sz="6000" i="1" dirty="0" smtClean="0"/>
              <a:t>did</a:t>
            </a:r>
            <a:r>
              <a:rPr lang="en-GB" sz="6000" dirty="0" smtClean="0"/>
              <a:t> endanger health + welfare. Further regulations re GHG emissions now in pipeline.  </a:t>
            </a:r>
          </a:p>
          <a:p>
            <a:endParaRPr lang="en-GB" sz="6000" dirty="0" smtClean="0"/>
          </a:p>
          <a:p>
            <a:r>
              <a:rPr lang="en-GB" sz="6000" dirty="0" smtClean="0"/>
              <a:t>Fossil fuels/energy providers relied upon for any orderly transition to more sustainable environment.  National </a:t>
            </a:r>
            <a:r>
              <a:rPr lang="en-GB" sz="6000" dirty="0" err="1" smtClean="0"/>
              <a:t>govts</a:t>
            </a:r>
            <a:r>
              <a:rPr lang="en-GB" sz="6000" dirty="0" smtClean="0"/>
              <a:t> remain unlikely to pass domestic legislation in foreseeable future imposing immediate limits/sanctions on acceptable GHG emissions. Pending such legislation prospects for liabilities in tort being established anywhere remain uncertain.</a:t>
            </a:r>
          </a:p>
          <a:p>
            <a:endParaRPr lang="en-GB" sz="6000" dirty="0" smtClean="0"/>
          </a:p>
          <a:p>
            <a:r>
              <a:rPr lang="en-GB" sz="6000" dirty="0" smtClean="0"/>
              <a:t>So, too, how exactly liabilities owed </a:t>
            </a:r>
            <a:r>
              <a:rPr lang="en-GB" sz="6000" i="1" dirty="0" smtClean="0"/>
              <a:t>today</a:t>
            </a:r>
            <a:r>
              <a:rPr lang="en-GB" sz="6000" dirty="0" smtClean="0"/>
              <a:t> will be measured. Major physical impact of CC may not be expected for between 10 and 50 years, but liability and coverage uncertainties exist now. </a:t>
            </a:r>
          </a:p>
          <a:p>
            <a:endParaRPr lang="en-GB" sz="6000" dirty="0" smtClean="0"/>
          </a:p>
          <a:p>
            <a:r>
              <a:rPr lang="en-GB" sz="6000" dirty="0" smtClean="0"/>
              <a:t>What exact steps or provisions insurers should make with so many issues unresolved is challenging.</a:t>
            </a:r>
          </a:p>
          <a:p>
            <a:endParaRPr lang="en-GB" sz="6000" dirty="0" smtClean="0"/>
          </a:p>
          <a:p>
            <a:pPr>
              <a:buNone/>
            </a:pPr>
            <a:r>
              <a:rPr lang="en-GB" sz="6000" dirty="0" smtClean="0"/>
              <a:t> </a:t>
            </a:r>
          </a:p>
          <a:p>
            <a:endParaRPr lang="en-GB" sz="6000" dirty="0" smtClean="0"/>
          </a:p>
          <a:p>
            <a:endParaRPr lang="en-GB" sz="6000" dirty="0" smtClean="0"/>
          </a:p>
          <a:p>
            <a:pPr>
              <a:buNone/>
            </a:pPr>
            <a:endParaRPr lang="en-GB" sz="6000" dirty="0" smtClean="0"/>
          </a:p>
          <a:p>
            <a:pPr>
              <a:buNone/>
            </a:pPr>
            <a:r>
              <a:rPr lang="en-GB" sz="6000" dirty="0" smtClean="0"/>
              <a:t>	</a:t>
            </a:r>
          </a:p>
          <a:p>
            <a:pPr lvl="1">
              <a:buNone/>
            </a:pPr>
            <a:endParaRPr lang="en-GB" sz="6000" dirty="0" smtClean="0"/>
          </a:p>
          <a:p>
            <a:pPr lvl="1">
              <a:buNone/>
            </a:pPr>
            <a:r>
              <a:rPr lang="en-GB" sz="6000" dirty="0" smtClean="0"/>
              <a:t> </a:t>
            </a:r>
          </a:p>
          <a:p>
            <a:pPr>
              <a:buNone/>
            </a:pPr>
            <a:endParaRPr lang="en-GB" sz="20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a:solidFill>
                  <a:srgbClr val="0070C0"/>
                </a:solidFill>
              </a:rPr>
              <a:t>7</a:t>
            </a:r>
            <a:r>
              <a:rPr lang="en-GB" sz="2000" b="1" dirty="0" smtClean="0">
                <a:solidFill>
                  <a:srgbClr val="0070C0"/>
                </a:solidFill>
              </a:rPr>
              <a:t>.  New products, new liabilities, new challenges </a:t>
            </a:r>
            <a:endParaRPr lang="en-GB" sz="2000" b="1" dirty="0">
              <a:solidFill>
                <a:srgbClr val="0070C0"/>
              </a:solidFill>
            </a:endParaRPr>
          </a:p>
        </p:txBody>
      </p:sp>
      <p:sp>
        <p:nvSpPr>
          <p:cNvPr id="3" name="Content Placeholder 2"/>
          <p:cNvSpPr>
            <a:spLocks noGrp="1"/>
          </p:cNvSpPr>
          <p:nvPr>
            <p:ph idx="1"/>
          </p:nvPr>
        </p:nvSpPr>
        <p:spPr/>
        <p:txBody>
          <a:bodyPr>
            <a:normAutofit/>
          </a:bodyPr>
          <a:lstStyle/>
          <a:p>
            <a:r>
              <a:rPr lang="en-GB" sz="1200" b="1" dirty="0" smtClean="0"/>
              <a:t>“New” products</a:t>
            </a:r>
          </a:p>
          <a:p>
            <a:pPr lvl="1">
              <a:buNone/>
            </a:pPr>
            <a:r>
              <a:rPr lang="en-GB" sz="1200" dirty="0" smtClean="0"/>
              <a:t>Three distinct categories of “new” product:</a:t>
            </a:r>
          </a:p>
          <a:p>
            <a:pPr lvl="1">
              <a:buNone/>
            </a:pPr>
            <a:r>
              <a:rPr lang="en-GB" sz="1200" dirty="0" err="1" smtClean="0"/>
              <a:t>i</a:t>
            </a:r>
            <a:r>
              <a:rPr lang="en-GB" sz="1200" dirty="0" smtClean="0"/>
              <a:t>)    </a:t>
            </a:r>
            <a:r>
              <a:rPr lang="en-GB" sz="1200" b="1" dirty="0" smtClean="0"/>
              <a:t>”green” policies </a:t>
            </a:r>
            <a:r>
              <a:rPr lang="en-GB" sz="1200" dirty="0" smtClean="0"/>
              <a:t>:  </a:t>
            </a:r>
            <a:r>
              <a:rPr lang="en-GB" sz="1200" u="sng" dirty="0" smtClean="0"/>
              <a:t>not</a:t>
            </a:r>
            <a:r>
              <a:rPr lang="en-GB" sz="1200" dirty="0" smtClean="0"/>
              <a:t> covering new types of loss linked to CC, but promote reduction of GHG emissions (many examples worldwide in respect of buildings, motor etc ) </a:t>
            </a:r>
          </a:p>
          <a:p>
            <a:pPr lvl="1">
              <a:buNone/>
            </a:pPr>
            <a:r>
              <a:rPr lang="en-GB" sz="1200" b="1" dirty="0" smtClean="0"/>
              <a:t> </a:t>
            </a:r>
            <a:r>
              <a:rPr lang="en-GB" sz="1200" dirty="0" smtClean="0"/>
              <a:t>ii)  </a:t>
            </a:r>
            <a:r>
              <a:rPr lang="en-GB" sz="1200" b="1" dirty="0" smtClean="0"/>
              <a:t>“adapted” </a:t>
            </a:r>
            <a:r>
              <a:rPr lang="en-GB" sz="1200" dirty="0" smtClean="0"/>
              <a:t>traditional lines (property and liability) policies: designed to take account of CC liabilities </a:t>
            </a:r>
          </a:p>
          <a:p>
            <a:pPr lvl="1">
              <a:buNone/>
            </a:pPr>
            <a:r>
              <a:rPr lang="en-GB" sz="1200" dirty="0" smtClean="0"/>
              <a:t> iii) </a:t>
            </a:r>
            <a:r>
              <a:rPr lang="en-GB" sz="1200" b="1" dirty="0" smtClean="0"/>
              <a:t>“new” policies :  </a:t>
            </a:r>
            <a:r>
              <a:rPr lang="en-GB" sz="1200" dirty="0" smtClean="0"/>
              <a:t>catering for range of activities involved with alternative energy sources, where cover less novel than the subject-matter (e.g. Wind farms). Include many linked specifically to new  carbon market and “cap and trade” system, and offering carbon offsetting . Also, more specific covers still being developed (and upon which activities likely heavily to depend, with possible Govt level support/underwriting of last resort) in areas such as Carbon Capture &amp; Sequestration (CCS).  </a:t>
            </a:r>
            <a:r>
              <a:rPr lang="en-GB" sz="1200" dirty="0" err="1" smtClean="0"/>
              <a:t>Microinsurance</a:t>
            </a:r>
            <a:r>
              <a:rPr lang="en-GB" sz="1200" dirty="0" smtClean="0"/>
              <a:t> represents another distinct form of new product.</a:t>
            </a:r>
          </a:p>
          <a:p>
            <a:pPr>
              <a:buNone/>
            </a:pPr>
            <a:r>
              <a:rPr lang="en-GB" sz="1200" dirty="0" smtClean="0"/>
              <a:t>	</a:t>
            </a:r>
          </a:p>
          <a:p>
            <a:pPr>
              <a:buNone/>
            </a:pPr>
            <a:r>
              <a:rPr lang="en-GB" sz="1200" dirty="0" smtClean="0"/>
              <a:t> 	Each requires separate consideration and contractual provision in light of developing legislation, regulation and liability issues.</a:t>
            </a:r>
          </a:p>
          <a:p>
            <a:pPr>
              <a:buNone/>
            </a:pPr>
            <a:endParaRPr lang="en-GB" sz="1200" dirty="0" smtClean="0"/>
          </a:p>
          <a:p>
            <a:r>
              <a:rPr lang="en-GB" sz="1200" b="1" dirty="0" smtClean="0"/>
              <a:t>Reinsurance and ART products </a:t>
            </a:r>
          </a:p>
          <a:p>
            <a:pPr>
              <a:buNone/>
            </a:pPr>
            <a:r>
              <a:rPr lang="en-GB" sz="1200" dirty="0" smtClean="0"/>
              <a:t>	Over and above more traditional and important role played by reinsurance in catastrophe risk coverage a variety of alternative risk transfer products have emerged : e.g. weather derivatives (put options, caps and swaps) and catastrophe bonds. </a:t>
            </a:r>
          </a:p>
          <a:p>
            <a:pPr>
              <a:buNone/>
            </a:pPr>
            <a:endParaRPr lang="en-GB" sz="1200" dirty="0" smtClean="0"/>
          </a:p>
          <a:p>
            <a:pPr>
              <a:buNone/>
            </a:pPr>
            <a:r>
              <a:rPr lang="en-GB" sz="1200" dirty="0" smtClean="0"/>
              <a:t>	One of most important issues to be addressed in many jurisdictions is the legal and regulatory characterisation of such transfers . Will they be governed by insurance laws ? How effectively may indemnification principles  operate  if  some features of traditional insurance and reinsurance products are disputed in connection with CC-related risks ?</a:t>
            </a:r>
          </a:p>
          <a:p>
            <a:pPr>
              <a:buNone/>
            </a:pPr>
            <a:endParaRPr lang="en-GB" sz="1400" dirty="0" smtClean="0"/>
          </a:p>
          <a:p>
            <a:pPr>
              <a:buNone/>
            </a:pPr>
            <a:endParaRPr lang="en-GB" sz="1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8. The Forecast?</a:t>
            </a:r>
            <a:endParaRPr lang="en-GB" sz="2000" b="1" dirty="0">
              <a:solidFill>
                <a:srgbClr val="0070C0"/>
              </a:solidFill>
            </a:endParaRPr>
          </a:p>
        </p:txBody>
      </p:sp>
      <p:sp>
        <p:nvSpPr>
          <p:cNvPr id="3" name="Content Placeholder 2"/>
          <p:cNvSpPr>
            <a:spLocks noGrp="1"/>
          </p:cNvSpPr>
          <p:nvPr>
            <p:ph idx="1"/>
          </p:nvPr>
        </p:nvSpPr>
        <p:spPr/>
        <p:txBody>
          <a:bodyPr>
            <a:normAutofit fontScale="92500" lnSpcReduction="10000"/>
          </a:bodyPr>
          <a:lstStyle/>
          <a:p>
            <a:endParaRPr lang="en-GB" sz="1600" dirty="0" smtClean="0"/>
          </a:p>
          <a:p>
            <a:r>
              <a:rPr lang="en-GB" sz="1600" dirty="0" smtClean="0"/>
              <a:t>The English used to be noted for making conversation about the weather.</a:t>
            </a:r>
          </a:p>
          <a:p>
            <a:r>
              <a:rPr lang="en-GB" sz="1600" dirty="0" smtClean="0"/>
              <a:t>It was seen as safe.  Any shortcomings about it were beyond reproach. If they tended to be rather predictable, their weather was not.  </a:t>
            </a:r>
          </a:p>
          <a:p>
            <a:r>
              <a:rPr lang="en-GB" sz="1600" dirty="0" smtClean="0"/>
              <a:t>Discussion of it involved no express or implied criticism of anyone. No-one could be blamed for it. Not even the meteorologists, who still solemnly preach on TV what </a:t>
            </a:r>
            <a:r>
              <a:rPr lang="en-GB" sz="1600" i="1" dirty="0" smtClean="0"/>
              <a:t>might</a:t>
            </a:r>
            <a:r>
              <a:rPr lang="en-GB" sz="1600" dirty="0" smtClean="0"/>
              <a:t> be expected the next day, but subtle changes have occurred.  </a:t>
            </a:r>
          </a:p>
          <a:p>
            <a:r>
              <a:rPr lang="en-GB" sz="1600" dirty="0" smtClean="0"/>
              <a:t>“Our” weather remains relatively moderate, but this winter mainland temperatures of minus 20 degrees Celsius and “Arctic wind chill factors” have come accompanied by fuller explanations of from </a:t>
            </a:r>
            <a:r>
              <a:rPr lang="en-GB" sz="1600" i="1" dirty="0" smtClean="0"/>
              <a:t>where</a:t>
            </a:r>
            <a:r>
              <a:rPr lang="en-GB" sz="1600" dirty="0" smtClean="0"/>
              <a:t> the weather has come. </a:t>
            </a:r>
          </a:p>
          <a:p>
            <a:r>
              <a:rPr lang="en-GB" sz="1600" dirty="0" smtClean="0"/>
              <a:t>Radar maps, from which they used simply to forecast, are now shown to describe their difficulties of prediction. “Long-range” forecasts have officially been withdrawn as lacking sufficiently sound foundation.  </a:t>
            </a:r>
          </a:p>
          <a:p>
            <a:r>
              <a:rPr lang="en-GB" sz="1600" dirty="0" smtClean="0"/>
              <a:t>Ministers for Transport  and airport chiefs stood this winter in sub-zero temperatures apologising to the media for widespread disruption. The Northern Irish Minister for Water recently resigned in apparent disgrace after many in the province went without water for days.</a:t>
            </a:r>
          </a:p>
          <a:p>
            <a:r>
              <a:rPr lang="en-GB" sz="1600" dirty="0" smtClean="0"/>
              <a:t>Events in Australia and elsewhere, not just over the last few weeks, have meant that the weather - and now, too, climate change – are very naturally a daily topic of conversation and certainly not just by the English and certainly not for just passing the time. It has long since been seen as safe. </a:t>
            </a:r>
          </a:p>
          <a:p>
            <a:pPr>
              <a:buNone/>
            </a:pPr>
            <a:endParaRPr lang="en-GB" sz="20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8. The Forecast? </a:t>
            </a:r>
            <a:endParaRPr lang="en-GB" sz="2000" b="1" dirty="0">
              <a:solidFill>
                <a:srgbClr val="0070C0"/>
              </a:solidFill>
            </a:endParaRPr>
          </a:p>
        </p:txBody>
      </p:sp>
      <p:sp>
        <p:nvSpPr>
          <p:cNvPr id="3" name="Content Placeholder 2"/>
          <p:cNvSpPr>
            <a:spLocks noGrp="1"/>
          </p:cNvSpPr>
          <p:nvPr>
            <p:ph idx="1"/>
          </p:nvPr>
        </p:nvSpPr>
        <p:spPr/>
        <p:txBody>
          <a:bodyPr>
            <a:normAutofit lnSpcReduction="10000"/>
          </a:bodyPr>
          <a:lstStyle/>
          <a:p>
            <a:r>
              <a:rPr lang="en-GB" sz="1400" dirty="0" smtClean="0"/>
              <a:t>Under the headline:</a:t>
            </a:r>
          </a:p>
          <a:p>
            <a:pPr>
              <a:buNone/>
            </a:pPr>
            <a:endParaRPr lang="en-GB" sz="1000" dirty="0" smtClean="0"/>
          </a:p>
          <a:p>
            <a:pPr lvl="1">
              <a:buNone/>
            </a:pPr>
            <a:r>
              <a:rPr lang="en-GB" sz="1400" dirty="0" smtClean="0"/>
              <a:t>       “</a:t>
            </a:r>
            <a:r>
              <a:rPr lang="en-GB" sz="1400" b="1" i="1" dirty="0" smtClean="0"/>
              <a:t>Perfect storm of climate and oil puts world into “danger territory</a:t>
            </a:r>
            <a:r>
              <a:rPr lang="en-GB" sz="1400" dirty="0" smtClean="0"/>
              <a:t>”” </a:t>
            </a:r>
          </a:p>
          <a:p>
            <a:pPr lvl="1">
              <a:buNone/>
            </a:pPr>
            <a:endParaRPr lang="en-GB" sz="1400" dirty="0" smtClean="0"/>
          </a:p>
          <a:p>
            <a:pPr lvl="1">
              <a:buNone/>
            </a:pPr>
            <a:r>
              <a:rPr lang="en-GB" sz="1400" dirty="0" smtClean="0"/>
              <a:t>it was recently reported that the UN had announced that :</a:t>
            </a:r>
          </a:p>
          <a:p>
            <a:pPr>
              <a:buNone/>
            </a:pPr>
            <a:endParaRPr lang="en-GB" sz="1400" dirty="0" smtClean="0"/>
          </a:p>
          <a:p>
            <a:pPr marL="742950" lvl="2" indent="-342900">
              <a:buNone/>
            </a:pPr>
            <a:r>
              <a:rPr lang="en-GB" sz="1500" dirty="0" smtClean="0"/>
              <a:t>“</a:t>
            </a:r>
            <a:r>
              <a:rPr lang="en-GB" sz="1500" b="1" i="1" dirty="0" smtClean="0"/>
              <a:t>Food riots, geopolitical tensions, global inflation and increasing hunger ... are the likely effects of a new surge in world food prices</a:t>
            </a:r>
            <a:r>
              <a:rPr lang="en-GB" sz="1500" i="1" dirty="0" smtClean="0"/>
              <a:t>..</a:t>
            </a:r>
            <a:r>
              <a:rPr lang="en-GB" sz="1500" dirty="0" smtClean="0"/>
              <a:t>.”,</a:t>
            </a:r>
            <a:endParaRPr lang="en-GB" sz="1400" dirty="0" smtClean="0"/>
          </a:p>
          <a:p>
            <a:pPr lvl="1">
              <a:buNone/>
            </a:pPr>
            <a:endParaRPr lang="en-GB" sz="1000" dirty="0" smtClean="0"/>
          </a:p>
          <a:p>
            <a:pPr lvl="1">
              <a:buNone/>
            </a:pPr>
            <a:r>
              <a:rPr lang="en-GB" sz="1000" dirty="0" smtClean="0"/>
              <a:t> </a:t>
            </a:r>
            <a:r>
              <a:rPr lang="en-GB" sz="1500" dirty="0" smtClean="0"/>
              <a:t>brought about by the following “causes”:</a:t>
            </a:r>
          </a:p>
          <a:p>
            <a:pPr lvl="1"/>
            <a:r>
              <a:rPr lang="en-GB" sz="1400" dirty="0" smtClean="0"/>
              <a:t> </a:t>
            </a:r>
            <a:r>
              <a:rPr lang="en-GB" sz="1400" b="1" dirty="0" smtClean="0"/>
              <a:t>AUSTRALIA</a:t>
            </a:r>
            <a:r>
              <a:rPr lang="en-GB" sz="1400" dirty="0" smtClean="0"/>
              <a:t>: Droughts and floods hitting sugar and wheat supplies</a:t>
            </a:r>
          </a:p>
          <a:p>
            <a:pPr lvl="1"/>
            <a:r>
              <a:rPr lang="en-GB" sz="1400" b="1" dirty="0" smtClean="0"/>
              <a:t> US</a:t>
            </a:r>
            <a:r>
              <a:rPr lang="en-GB" sz="1400" dirty="0" smtClean="0"/>
              <a:t>: One quarter of all grain crops grown are now used for </a:t>
            </a:r>
            <a:r>
              <a:rPr lang="en-GB" sz="1400" dirty="0" err="1" smtClean="0"/>
              <a:t>biofuel</a:t>
            </a:r>
            <a:r>
              <a:rPr lang="en-GB" sz="1400" dirty="0" smtClean="0"/>
              <a:t> rather than food</a:t>
            </a:r>
          </a:p>
          <a:p>
            <a:pPr lvl="1"/>
            <a:r>
              <a:rPr lang="en-GB" sz="1400" dirty="0" smtClean="0"/>
              <a:t> </a:t>
            </a:r>
            <a:r>
              <a:rPr lang="en-GB" sz="1400" b="1" dirty="0" smtClean="0"/>
              <a:t>RUSSIA/UKRAINE</a:t>
            </a:r>
            <a:r>
              <a:rPr lang="en-GB" sz="1400" dirty="0" smtClean="0"/>
              <a:t>: Worst drought in 50 years saw wheat export ban in August 2010</a:t>
            </a:r>
          </a:p>
          <a:p>
            <a:pPr lvl="1"/>
            <a:r>
              <a:rPr lang="en-GB" sz="1400" b="1" dirty="0" smtClean="0"/>
              <a:t> EL NINO/LA NINA</a:t>
            </a:r>
            <a:r>
              <a:rPr lang="en-GB" sz="1400" dirty="0" smtClean="0"/>
              <a:t>:  Blamed for extreme weather events disrupting crop production worldwide</a:t>
            </a:r>
          </a:p>
          <a:p>
            <a:pPr lvl="1"/>
            <a:r>
              <a:rPr lang="en-GB" sz="1400" dirty="0" smtClean="0"/>
              <a:t> </a:t>
            </a:r>
            <a:r>
              <a:rPr lang="en-GB" sz="1400" b="1" dirty="0" smtClean="0"/>
              <a:t>BRAZIL, INDIA, INDONESIA, CHINA, RUSSIA</a:t>
            </a:r>
            <a:r>
              <a:rPr lang="en-GB" sz="1400" dirty="0" smtClean="0"/>
              <a:t>: Swelling middle-classes are switching to meat-  based diets putting pressure on grain stocks needed to feed livestock.</a:t>
            </a:r>
          </a:p>
          <a:p>
            <a:pPr lvl="1">
              <a:buNone/>
            </a:pPr>
            <a:endParaRPr lang="en-GB" sz="1400" dirty="0" smtClean="0"/>
          </a:p>
          <a:p>
            <a:r>
              <a:rPr lang="en-GB" sz="1400" dirty="0" smtClean="0"/>
              <a:t>There would seem to be no shortage of perils ahead for both insurers and insurance law.  It would seem that the immediate challenge for insurers, insurance lawyers </a:t>
            </a:r>
            <a:r>
              <a:rPr lang="en-GB" sz="1400" smtClean="0"/>
              <a:t>and the </a:t>
            </a:r>
            <a:r>
              <a:rPr lang="en-GB" sz="1400" dirty="0" smtClean="0"/>
              <a:t>AIDA Climate Change Working Party is to try to help to gain and promote some manageable and helpful perspective.</a:t>
            </a:r>
          </a:p>
          <a:p>
            <a:pPr lvl="1"/>
            <a:endParaRPr lang="en-GB" sz="1400" dirty="0" smtClean="0"/>
          </a:p>
          <a:p>
            <a:endParaRPr lang="en-GB" sz="1800" dirty="0" smtClean="0"/>
          </a:p>
          <a:p>
            <a:endParaRPr lang="en-GB" sz="1800" dirty="0" smtClean="0"/>
          </a:p>
          <a:p>
            <a:endParaRPr lang="en-GB" sz="160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sz="2000" b="1" dirty="0" smtClean="0">
                <a:solidFill>
                  <a:srgbClr val="0070C0"/>
                </a:solidFill>
              </a:rPr>
              <a:t>Acknowledgments</a:t>
            </a:r>
            <a:r>
              <a:rPr lang="en-GB" sz="2000" dirty="0" smtClean="0">
                <a:solidFill>
                  <a:srgbClr val="0070C0"/>
                </a:solidFill>
              </a:rPr>
              <a:t> </a:t>
            </a:r>
            <a:r>
              <a:rPr lang="en-GB" sz="2000" b="1" dirty="0" smtClean="0">
                <a:solidFill>
                  <a:srgbClr val="0070C0"/>
                </a:solidFill>
              </a:rPr>
              <a:t>and Future Activity  </a:t>
            </a:r>
            <a:endParaRPr lang="en-GB" sz="2000" b="1" dirty="0">
              <a:solidFill>
                <a:srgbClr val="0070C0"/>
              </a:solidFill>
            </a:endParaRPr>
          </a:p>
        </p:txBody>
      </p:sp>
      <p:sp>
        <p:nvSpPr>
          <p:cNvPr id="5" name="Content Placeholder 4"/>
          <p:cNvSpPr>
            <a:spLocks noGrp="1"/>
          </p:cNvSpPr>
          <p:nvPr>
            <p:ph idx="1"/>
          </p:nvPr>
        </p:nvSpPr>
        <p:spPr/>
        <p:txBody>
          <a:bodyPr>
            <a:normAutofit/>
          </a:bodyPr>
          <a:lstStyle/>
          <a:p>
            <a:pPr algn="just">
              <a:buNone/>
            </a:pPr>
            <a:r>
              <a:rPr lang="en-GB" sz="2000" dirty="0" smtClean="0"/>
              <a:t>	</a:t>
            </a:r>
          </a:p>
          <a:p>
            <a:pPr algn="just">
              <a:buNone/>
            </a:pPr>
            <a:r>
              <a:rPr lang="en-GB" sz="2000" dirty="0" smtClean="0"/>
              <a:t>	</a:t>
            </a:r>
            <a:r>
              <a:rPr lang="en-GB" sz="1400" dirty="0" smtClean="0"/>
              <a:t>I alone am responsible for this presentation, but acknowledgment is due to the considerable amount of work done in connection with the AIDA Questionnaire and General Report upon the theme of “</a:t>
            </a:r>
            <a:r>
              <a:rPr lang="en-GB" sz="1400" i="1" dirty="0" smtClean="0"/>
              <a:t>Climate Change and Insurance Law</a:t>
            </a:r>
            <a:r>
              <a:rPr lang="en-GB" sz="1400" dirty="0" smtClean="0"/>
              <a:t>” by Professor Marcel Fontaine, AIDA Honorary President and General Reporter, as well as by the very many representatives of AIDA Chapters around the world who have contributed to the exercise and to the other many sources accredited in the Report.  </a:t>
            </a:r>
          </a:p>
          <a:p>
            <a:pPr algn="just">
              <a:buNone/>
            </a:pPr>
            <a:endParaRPr lang="en-GB" sz="1400" dirty="0" smtClean="0"/>
          </a:p>
          <a:p>
            <a:pPr algn="just">
              <a:buNone/>
            </a:pPr>
            <a:r>
              <a:rPr lang="en-GB" sz="1400" dirty="0" smtClean="0"/>
              <a:t>	</a:t>
            </a:r>
          </a:p>
          <a:p>
            <a:pPr algn="just">
              <a:buNone/>
            </a:pPr>
            <a:endParaRPr lang="en-GB" sz="1600" dirty="0" smtClean="0"/>
          </a:p>
          <a:p>
            <a:pPr algn="just">
              <a:buNone/>
            </a:pPr>
            <a:r>
              <a:rPr lang="en-GB" sz="1600" dirty="0" smtClean="0"/>
              <a:t>	</a:t>
            </a:r>
            <a:r>
              <a:rPr lang="en-GB" sz="1400" dirty="0" smtClean="0"/>
              <a:t>For those interested in  participating in or being kept informed about future events and activities of the AIDA Climate Change Working Party please contact me at: </a:t>
            </a:r>
            <a:r>
              <a:rPr lang="en-GB" sz="1400" dirty="0" smtClean="0">
                <a:hlinkClick r:id="rId3"/>
              </a:rPr>
              <a:t>t_hardy@btconnect.com</a:t>
            </a:r>
            <a:r>
              <a:rPr lang="en-GB" sz="1400" dirty="0" smtClean="0"/>
              <a:t>; T: +44 20 7722 6981; F: +44 20 7586 5736. The first Working Party meeting is scheduled to take place on </a:t>
            </a:r>
            <a:r>
              <a:rPr lang="en-GB" sz="1400" b="1" dirty="0" smtClean="0"/>
              <a:t>26 May 2011 </a:t>
            </a:r>
            <a:r>
              <a:rPr lang="en-GB" sz="1400" dirty="0" smtClean="0"/>
              <a:t>at the AIDA Europe Conference in Amsterdam , details of which may be found at: </a:t>
            </a:r>
          </a:p>
          <a:p>
            <a:pPr algn="just">
              <a:buNone/>
            </a:pPr>
            <a:r>
              <a:rPr lang="en-GB" sz="1400" dirty="0" smtClean="0"/>
              <a:t>                                             </a:t>
            </a:r>
            <a:r>
              <a:rPr lang="en-US" sz="1400" u="sng" dirty="0" smtClean="0">
                <a:hlinkClick r:id="rId4"/>
              </a:rPr>
              <a:t>http://www.aida.org.uk/AIDAEurop/Forthcoming-events.asp</a:t>
            </a:r>
            <a:r>
              <a:rPr lang="en-GB" sz="1400" i="1" dirty="0" smtClean="0"/>
              <a:t> </a:t>
            </a:r>
            <a:endParaRPr lang="en-GB" sz="1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9552" y="548680"/>
            <a:ext cx="8229600" cy="1143000"/>
          </a:xfrm>
        </p:spPr>
        <p:txBody>
          <a:bodyPr>
            <a:noAutofit/>
          </a:bodyPr>
          <a:lstStyle/>
          <a:p>
            <a:r>
              <a:rPr lang="en-GB" sz="1600" b="1" dirty="0" smtClean="0">
                <a:solidFill>
                  <a:srgbClr val="0070C0"/>
                </a:solidFill>
              </a:rPr>
              <a:t>AUSTRALIAN INSURANCE LAW ASSOCIATION </a:t>
            </a:r>
            <a:br>
              <a:rPr lang="en-GB" sz="1600" b="1" dirty="0" smtClean="0">
                <a:solidFill>
                  <a:srgbClr val="0070C0"/>
                </a:solidFill>
              </a:rPr>
            </a:br>
            <a:r>
              <a:rPr lang="en-GB" sz="1600" b="1" dirty="0" smtClean="0">
                <a:solidFill>
                  <a:srgbClr val="0070C0"/>
                </a:solidFill>
              </a:rPr>
              <a:t>Presentations to Western Australia, New South Wales and Queensland</a:t>
            </a:r>
            <a:br>
              <a:rPr lang="en-GB" sz="1600" b="1" dirty="0" smtClean="0">
                <a:solidFill>
                  <a:srgbClr val="0070C0"/>
                </a:solidFill>
              </a:rPr>
            </a:br>
            <a:r>
              <a:rPr lang="en-GB" sz="1600" b="1" dirty="0" smtClean="0">
                <a:solidFill>
                  <a:srgbClr val="0070C0"/>
                </a:solidFill>
              </a:rPr>
              <a:t>Thursday 20 January 2011 - Perth</a:t>
            </a:r>
            <a:br>
              <a:rPr lang="en-GB" sz="1600" b="1" dirty="0" smtClean="0">
                <a:solidFill>
                  <a:srgbClr val="0070C0"/>
                </a:solidFill>
              </a:rPr>
            </a:br>
            <a:r>
              <a:rPr lang="en-GB" sz="1600" b="1" dirty="0" smtClean="0">
                <a:solidFill>
                  <a:srgbClr val="0070C0"/>
                </a:solidFill>
              </a:rPr>
              <a:t>Monday 31 January 2011 - Sydney</a:t>
            </a:r>
            <a:br>
              <a:rPr lang="en-GB" sz="1600" b="1" dirty="0" smtClean="0">
                <a:solidFill>
                  <a:srgbClr val="0070C0"/>
                </a:solidFill>
              </a:rPr>
            </a:br>
            <a:r>
              <a:rPr lang="en-GB" sz="1600" b="1" dirty="0" smtClean="0">
                <a:solidFill>
                  <a:srgbClr val="0070C0"/>
                </a:solidFill>
              </a:rPr>
              <a:t>Wednesday 2 February 2011 – Brisbane</a:t>
            </a:r>
            <a:endParaRPr lang="en-GB" sz="1600" dirty="0"/>
          </a:p>
        </p:txBody>
      </p:sp>
      <p:sp>
        <p:nvSpPr>
          <p:cNvPr id="3" name="Content Placeholder 2"/>
          <p:cNvSpPr>
            <a:spLocks noGrp="1"/>
          </p:cNvSpPr>
          <p:nvPr>
            <p:ph idx="1"/>
          </p:nvPr>
        </p:nvSpPr>
        <p:spPr/>
        <p:txBody>
          <a:bodyPr>
            <a:normAutofit/>
          </a:bodyPr>
          <a:lstStyle/>
          <a:p>
            <a:pPr algn="ctr">
              <a:buNone/>
            </a:pPr>
            <a:r>
              <a:rPr lang="en-GB" sz="1800" dirty="0" smtClean="0"/>
              <a:t>	</a:t>
            </a:r>
            <a:endParaRPr lang="en-GB" sz="1400" dirty="0" smtClean="0"/>
          </a:p>
          <a:p>
            <a:pPr algn="ctr">
              <a:buNone/>
            </a:pPr>
            <a:endParaRPr lang="en-GB" sz="1200" b="1" dirty="0" smtClean="0">
              <a:solidFill>
                <a:srgbClr val="00B050"/>
              </a:solidFill>
            </a:endParaRPr>
          </a:p>
          <a:p>
            <a:pPr algn="ctr">
              <a:buNone/>
            </a:pPr>
            <a:r>
              <a:rPr lang="en-GB" sz="1400" b="1" dirty="0" smtClean="0">
                <a:solidFill>
                  <a:srgbClr val="00B050"/>
                </a:solidFill>
              </a:rPr>
              <a:t>    </a:t>
            </a:r>
            <a:r>
              <a:rPr lang="en-GB" sz="1600" b="1" dirty="0" smtClean="0">
                <a:solidFill>
                  <a:srgbClr val="00B050"/>
                </a:solidFill>
              </a:rPr>
              <a:t>CLIMATE CHANGE AND INSURANCE LAW</a:t>
            </a:r>
          </a:p>
          <a:p>
            <a:pPr algn="ctr">
              <a:buNone/>
            </a:pPr>
            <a:r>
              <a:rPr lang="en-GB" sz="1600" b="1" dirty="0" smtClean="0">
                <a:solidFill>
                  <a:srgbClr val="00B050"/>
                </a:solidFill>
              </a:rPr>
              <a:t>Legislating for Change: What new laws or</a:t>
            </a:r>
            <a:br>
              <a:rPr lang="en-GB" sz="1600" b="1" dirty="0" smtClean="0">
                <a:solidFill>
                  <a:srgbClr val="00B050"/>
                </a:solidFill>
              </a:rPr>
            </a:br>
            <a:r>
              <a:rPr lang="en-GB" sz="1600" b="1" dirty="0" smtClean="0">
                <a:solidFill>
                  <a:srgbClr val="00B050"/>
                </a:solidFill>
              </a:rPr>
              <a:t>liability issues should be of greatest concern for</a:t>
            </a:r>
            <a:br>
              <a:rPr lang="en-GB" sz="1600" b="1" dirty="0" smtClean="0">
                <a:solidFill>
                  <a:srgbClr val="00B050"/>
                </a:solidFill>
              </a:rPr>
            </a:br>
            <a:r>
              <a:rPr lang="en-GB" sz="1600" b="1" dirty="0" smtClean="0">
                <a:solidFill>
                  <a:srgbClr val="00B050"/>
                </a:solidFill>
              </a:rPr>
              <a:t>insurers? </a:t>
            </a:r>
            <a:br>
              <a:rPr lang="en-GB" sz="1600" b="1" dirty="0" smtClean="0">
                <a:solidFill>
                  <a:srgbClr val="00B050"/>
                </a:solidFill>
              </a:rPr>
            </a:br>
            <a:r>
              <a:rPr lang="en-GB" sz="1600" b="1" dirty="0" smtClean="0">
                <a:solidFill>
                  <a:srgbClr val="00B050"/>
                </a:solidFill>
              </a:rPr>
              <a:t> A review from around the globe </a:t>
            </a:r>
          </a:p>
          <a:p>
            <a:pPr algn="ctr">
              <a:buNone/>
            </a:pPr>
            <a:endParaRPr lang="en-GB" sz="1700" b="1" dirty="0" smtClean="0"/>
          </a:p>
          <a:p>
            <a:pPr algn="ctr">
              <a:buNone/>
            </a:pPr>
            <a:r>
              <a:rPr lang="en-GB" sz="1600" b="1" dirty="0" smtClean="0"/>
              <a:t>Tim Hardy </a:t>
            </a:r>
          </a:p>
          <a:p>
            <a:pPr algn="ctr">
              <a:buNone/>
            </a:pPr>
            <a:r>
              <a:rPr lang="en-GB" sz="1600" b="1" dirty="0" smtClean="0"/>
              <a:t>Chairman, International Association</a:t>
            </a:r>
          </a:p>
          <a:p>
            <a:pPr algn="ctr">
              <a:buNone/>
            </a:pPr>
            <a:r>
              <a:rPr lang="en-GB" sz="1600" b="1" dirty="0" smtClean="0"/>
              <a:t>of Insurance Law (AIDA) Climate Change Working</a:t>
            </a:r>
          </a:p>
          <a:p>
            <a:pPr algn="ctr">
              <a:buNone/>
            </a:pPr>
            <a:r>
              <a:rPr lang="en-GB" sz="1600" b="1" dirty="0" smtClean="0"/>
              <a:t>Party &amp; Vice President, British Insurance Law</a:t>
            </a:r>
          </a:p>
          <a:p>
            <a:pPr algn="ctr">
              <a:buNone/>
            </a:pPr>
            <a:r>
              <a:rPr lang="en-GB" sz="1600" b="1" dirty="0" smtClean="0"/>
              <a:t>Association</a:t>
            </a:r>
          </a:p>
          <a:p>
            <a:pPr algn="ctr">
              <a:buNone/>
            </a:pPr>
            <a:endParaRPr lang="en-GB" dirty="0"/>
          </a:p>
        </p:txBody>
      </p:sp>
      <p:sp>
        <p:nvSpPr>
          <p:cNvPr id="5" name="Rectangle 4"/>
          <p:cNvSpPr/>
          <p:nvPr/>
        </p:nvSpPr>
        <p:spPr>
          <a:xfrm>
            <a:off x="2286000" y="1628800"/>
            <a:ext cx="4572000" cy="2492990"/>
          </a:xfrm>
          <a:prstGeom prst="rect">
            <a:avLst/>
          </a:prstGeom>
        </p:spPr>
        <p:txBody>
          <a:bodyPr wrap="square">
            <a:spAutoFit/>
          </a:bodyPr>
          <a:lstStyle/>
          <a:p>
            <a:pPr algn="ctr">
              <a:buNone/>
            </a:pPr>
            <a:endParaRPr lang="en-GB" sz="1600" b="1" dirty="0" smtClean="0">
              <a:solidFill>
                <a:srgbClr val="00B050"/>
              </a:solidFill>
            </a:endParaRPr>
          </a:p>
          <a:p>
            <a:pPr algn="ctr">
              <a:buNone/>
            </a:pPr>
            <a:endParaRPr lang="en-GB" sz="1600" b="1" dirty="0" smtClean="0">
              <a:solidFill>
                <a:srgbClr val="00B050"/>
              </a:solidFill>
            </a:endParaRPr>
          </a:p>
          <a:p>
            <a:pPr algn="ctr">
              <a:buNone/>
            </a:pPr>
            <a:endParaRPr lang="en-GB" sz="1600" b="1" dirty="0" smtClean="0"/>
          </a:p>
          <a:p>
            <a:pPr algn="ctr">
              <a:buNone/>
            </a:pPr>
            <a:endParaRPr lang="en-GB" sz="1600" b="1" dirty="0" smtClean="0"/>
          </a:p>
          <a:p>
            <a:pPr algn="ctr">
              <a:buNone/>
            </a:pPr>
            <a:endParaRPr lang="en-GB" sz="1600" b="1" dirty="0" smtClean="0"/>
          </a:p>
          <a:p>
            <a:pPr algn="ctr">
              <a:buNone/>
            </a:pPr>
            <a:endParaRPr lang="en-GB" sz="1600" b="1" dirty="0" smtClean="0"/>
          </a:p>
          <a:p>
            <a:pPr algn="ctr">
              <a:buNone/>
            </a:pPr>
            <a:endParaRPr lang="en-GB" sz="2000" b="1" dirty="0" smtClean="0">
              <a:solidFill>
                <a:srgbClr val="00B050"/>
              </a:solidFill>
            </a:endParaRPr>
          </a:p>
          <a:p>
            <a:pPr>
              <a:buNone/>
            </a:pPr>
            <a:endParaRPr lang="en-GB" sz="4000" b="1" dirty="0" smtClean="0">
              <a:solidFill>
                <a:srgbClr val="00B050"/>
              </a:solidFill>
            </a:endParaRPr>
          </a:p>
        </p:txBody>
      </p:sp>
      <p:pic>
        <p:nvPicPr>
          <p:cNvPr id="6" name="Picture 2"/>
          <p:cNvPicPr>
            <a:picLocks noChangeAspect="1" noChangeArrowheads="1"/>
          </p:cNvPicPr>
          <p:nvPr/>
        </p:nvPicPr>
        <p:blipFill>
          <a:blip r:embed="rId3" cstate="print"/>
          <a:srcRect/>
          <a:stretch>
            <a:fillRect/>
          </a:stretch>
        </p:blipFill>
        <p:spPr bwMode="auto">
          <a:xfrm>
            <a:off x="2699792" y="5301208"/>
            <a:ext cx="1181100" cy="628650"/>
          </a:xfrm>
          <a:prstGeom prst="rect">
            <a:avLst/>
          </a:prstGeom>
          <a:noFill/>
          <a:ln w="9525">
            <a:noFill/>
            <a:miter lim="800000"/>
            <a:headEnd/>
            <a:tailEnd/>
          </a:ln>
        </p:spPr>
      </p:pic>
      <p:pic>
        <p:nvPicPr>
          <p:cNvPr id="7" name="Picture 6" descr="BILA Logo"/>
          <p:cNvPicPr/>
          <p:nvPr/>
        </p:nvPicPr>
        <p:blipFill>
          <a:blip r:embed="rId4" cstate="print"/>
          <a:srcRect/>
          <a:stretch>
            <a:fillRect/>
          </a:stretch>
        </p:blipFill>
        <p:spPr bwMode="auto">
          <a:xfrm>
            <a:off x="5580113" y="5085184"/>
            <a:ext cx="1008112" cy="10081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Queensland Floods </a:t>
            </a:r>
            <a:endParaRPr lang="en-GB" dirty="0"/>
          </a:p>
        </p:txBody>
      </p:sp>
      <p:pic>
        <p:nvPicPr>
          <p:cNvPr id="5" name="Picture Placeholder 4" descr="The Australian - 20 January 2011 001.JPG"/>
          <p:cNvPicPr>
            <a:picLocks noGrp="1" noChangeAspect="1"/>
          </p:cNvPicPr>
          <p:nvPr>
            <p:ph type="pic" idx="1"/>
          </p:nvPr>
        </p:nvPicPr>
        <p:blipFill>
          <a:blip r:embed="rId2" cstate="print"/>
          <a:srcRect l="1546" r="1546"/>
          <a:stretch>
            <a:fillRect/>
          </a:stretch>
        </p:blipFill>
        <p:spPr>
          <a:xfrm>
            <a:off x="1835696" y="476672"/>
            <a:ext cx="5486400" cy="4114800"/>
          </a:xfrm>
          <a:prstGeom prst="rect">
            <a:avLst/>
          </a:prstGeom>
          <a:ln w="228600" cap="sq" cmpd="thickThin">
            <a:solidFill>
              <a:srgbClr val="000000"/>
            </a:solidFill>
            <a:prstDash val="solid"/>
            <a:miter lim="800000"/>
          </a:ln>
          <a:effectLst>
            <a:innerShdw blurRad="76200">
              <a:srgbClr val="000000"/>
            </a:innerShdw>
          </a:effectLst>
        </p:spPr>
      </p:pic>
      <p:sp>
        <p:nvSpPr>
          <p:cNvPr id="4" name="Text Placeholder 3"/>
          <p:cNvSpPr>
            <a:spLocks noGrp="1"/>
          </p:cNvSpPr>
          <p:nvPr>
            <p:ph type="body" sz="half" idx="2"/>
          </p:nvPr>
        </p:nvSpPr>
        <p:spPr/>
        <p:txBody>
          <a:bodyPr>
            <a:normAutofit/>
          </a:bodyPr>
          <a:lstStyle/>
          <a:p>
            <a:pPr algn="ctr"/>
            <a:r>
              <a:rPr lang="en-GB" sz="1800" b="1" dirty="0" smtClean="0"/>
              <a:t>“The Australian”  -   January 2011</a:t>
            </a:r>
            <a:endParaRPr lang="en-GB" sz="18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Queensland Floods </a:t>
            </a:r>
            <a:endParaRPr lang="en-GB" dirty="0"/>
          </a:p>
        </p:txBody>
      </p:sp>
      <p:sp>
        <p:nvSpPr>
          <p:cNvPr id="4" name="Text Placeholder 3"/>
          <p:cNvSpPr>
            <a:spLocks noGrp="1"/>
          </p:cNvSpPr>
          <p:nvPr>
            <p:ph type="body" sz="half" idx="2"/>
          </p:nvPr>
        </p:nvSpPr>
        <p:spPr/>
        <p:txBody>
          <a:bodyPr>
            <a:normAutofit/>
          </a:bodyPr>
          <a:lstStyle/>
          <a:p>
            <a:pPr algn="ctr"/>
            <a:r>
              <a:rPr lang="en-GB" sz="1800" b="1" dirty="0" smtClean="0"/>
              <a:t>“The Australian” – January 2011</a:t>
            </a:r>
            <a:endParaRPr lang="en-GB" sz="1800" b="1" dirty="0"/>
          </a:p>
        </p:txBody>
      </p:sp>
      <p:pic>
        <p:nvPicPr>
          <p:cNvPr id="5" name="Picture Placeholder 4" descr="The Australian - 20 January 2011 002.JPG"/>
          <p:cNvPicPr>
            <a:picLocks noGrp="1" noChangeAspect="1"/>
          </p:cNvPicPr>
          <p:nvPr>
            <p:ph type="pic" idx="1"/>
          </p:nvPr>
        </p:nvPicPr>
        <p:blipFill>
          <a:blip r:embed="rId2" cstate="print"/>
          <a:srcRect l="1546" r="1546"/>
          <a:stretch>
            <a:fillRect/>
          </a:stretch>
        </p:blipFill>
        <p:spPr>
          <a:xfrm>
            <a:off x="1835696" y="548680"/>
            <a:ext cx="5486400" cy="41148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1600" b="1" dirty="0" smtClean="0">
                <a:solidFill>
                  <a:srgbClr val="00B050"/>
                </a:solidFill>
              </a:rPr>
              <a:t>Legislating for Change: what new laws or</a:t>
            </a:r>
            <a:br>
              <a:rPr lang="en-GB" sz="1600" b="1" dirty="0" smtClean="0">
                <a:solidFill>
                  <a:srgbClr val="00B050"/>
                </a:solidFill>
              </a:rPr>
            </a:br>
            <a:r>
              <a:rPr lang="en-GB" sz="1600" b="1" dirty="0" smtClean="0">
                <a:solidFill>
                  <a:srgbClr val="00B050"/>
                </a:solidFill>
              </a:rPr>
              <a:t>liability issues should be of greatest concern for insurers? </a:t>
            </a:r>
            <a:br>
              <a:rPr lang="en-GB" sz="1600" b="1" dirty="0" smtClean="0">
                <a:solidFill>
                  <a:srgbClr val="00B050"/>
                </a:solidFill>
              </a:rPr>
            </a:br>
            <a:r>
              <a:rPr lang="en-GB" sz="1600" b="1" dirty="0" smtClean="0">
                <a:solidFill>
                  <a:srgbClr val="00B050"/>
                </a:solidFill>
              </a:rPr>
              <a:t> A review from around the globe</a:t>
            </a:r>
            <a:endParaRPr lang="en-GB" sz="1600" dirty="0"/>
          </a:p>
        </p:txBody>
      </p:sp>
      <p:sp>
        <p:nvSpPr>
          <p:cNvPr id="13" name="Content Placeholder 12"/>
          <p:cNvSpPr>
            <a:spLocks noGrp="1"/>
          </p:cNvSpPr>
          <p:nvPr>
            <p:ph idx="1"/>
          </p:nvPr>
        </p:nvSpPr>
        <p:spPr/>
        <p:txBody>
          <a:bodyPr>
            <a:normAutofit fontScale="77500" lnSpcReduction="20000"/>
          </a:bodyPr>
          <a:lstStyle/>
          <a:p>
            <a:pPr algn="ctr">
              <a:buNone/>
            </a:pPr>
            <a:r>
              <a:rPr lang="en-GB" dirty="0" smtClean="0"/>
              <a:t>OUTLINE</a:t>
            </a:r>
          </a:p>
          <a:p>
            <a:pPr algn="ctr">
              <a:buNone/>
            </a:pPr>
            <a:endParaRPr lang="en-GB" dirty="0" smtClean="0"/>
          </a:p>
          <a:p>
            <a:pPr marL="1828800" lvl="3" indent="-457200">
              <a:buFont typeface="+mj-lt"/>
              <a:buAutoNum type="arabicPeriod"/>
            </a:pPr>
            <a:r>
              <a:rPr lang="en-GB" dirty="0" smtClean="0"/>
              <a:t>Introduction</a:t>
            </a:r>
          </a:p>
          <a:p>
            <a:pPr marL="1828800" lvl="3" indent="-457200">
              <a:buFont typeface="+mj-lt"/>
              <a:buAutoNum type="arabicPeriod"/>
            </a:pPr>
            <a:endParaRPr lang="en-GB" dirty="0" smtClean="0"/>
          </a:p>
          <a:p>
            <a:pPr marL="1828800" lvl="3" indent="-457200">
              <a:buFont typeface="+mj-lt"/>
              <a:buAutoNum type="arabicPeriod"/>
            </a:pPr>
            <a:r>
              <a:rPr lang="en-GB" dirty="0" smtClean="0"/>
              <a:t>AIDA:  Climate Change General Report + Working Party </a:t>
            </a:r>
          </a:p>
          <a:p>
            <a:pPr marL="1828800" lvl="3" indent="-457200">
              <a:buFont typeface="+mj-lt"/>
              <a:buAutoNum type="arabicPeriod"/>
            </a:pPr>
            <a:endParaRPr lang="en-GB" dirty="0" smtClean="0"/>
          </a:p>
          <a:p>
            <a:pPr marL="1828800" lvl="3" indent="-457200">
              <a:buFont typeface="+mj-lt"/>
              <a:buAutoNum type="arabicPeriod"/>
            </a:pPr>
            <a:r>
              <a:rPr lang="en-GB" dirty="0" smtClean="0"/>
              <a:t>Impact of Climate Change on existing insurance lines</a:t>
            </a:r>
          </a:p>
          <a:p>
            <a:pPr marL="1828800" lvl="3" indent="-457200">
              <a:buFont typeface="+mj-lt"/>
              <a:buAutoNum type="arabicPeriod"/>
            </a:pPr>
            <a:endParaRPr lang="en-GB" dirty="0" smtClean="0"/>
          </a:p>
          <a:p>
            <a:pPr marL="1828800" lvl="3" indent="-457200">
              <a:buFont typeface="+mj-lt"/>
              <a:buAutoNum type="arabicPeriod"/>
            </a:pPr>
            <a:r>
              <a:rPr lang="en-GB" dirty="0" smtClean="0"/>
              <a:t>Applying defensive measures</a:t>
            </a:r>
          </a:p>
          <a:p>
            <a:pPr marL="1828800" lvl="3" indent="-457200">
              <a:buFont typeface="+mj-lt"/>
              <a:buAutoNum type="arabicPeriod"/>
            </a:pPr>
            <a:endParaRPr lang="en-GB" dirty="0" smtClean="0"/>
          </a:p>
          <a:p>
            <a:pPr marL="1828800" lvl="3" indent="-457200">
              <a:buFont typeface="+mj-lt"/>
              <a:buAutoNum type="arabicPeriod"/>
            </a:pPr>
            <a:r>
              <a:rPr lang="en-GB" dirty="0" smtClean="0"/>
              <a:t>Definition of risk and identification of cause of loss</a:t>
            </a:r>
          </a:p>
          <a:p>
            <a:pPr marL="1828800" lvl="3" indent="-457200">
              <a:buFont typeface="+mj-lt"/>
              <a:buAutoNum type="arabicPeriod"/>
            </a:pPr>
            <a:endParaRPr lang="en-GB" dirty="0" smtClean="0"/>
          </a:p>
          <a:p>
            <a:pPr marL="1828800" lvl="3" indent="-457200">
              <a:buFont typeface="+mj-lt"/>
              <a:buAutoNum type="arabicPeriod"/>
            </a:pPr>
            <a:r>
              <a:rPr lang="en-GB" dirty="0" smtClean="0"/>
              <a:t>Liability issues</a:t>
            </a:r>
          </a:p>
          <a:p>
            <a:pPr marL="1828800" lvl="3" indent="-457200">
              <a:buNone/>
            </a:pPr>
            <a:endParaRPr lang="en-GB" dirty="0" smtClean="0"/>
          </a:p>
          <a:p>
            <a:pPr marL="1828800" lvl="3" indent="-457200">
              <a:buNone/>
            </a:pPr>
            <a:r>
              <a:rPr lang="en-GB" dirty="0" smtClean="0"/>
              <a:t>7.       New liabilities, new products, new challenges </a:t>
            </a:r>
          </a:p>
          <a:p>
            <a:pPr marL="1828800" lvl="3" indent="-457200">
              <a:buNone/>
            </a:pPr>
            <a:endParaRPr lang="en-GB" dirty="0" smtClean="0"/>
          </a:p>
          <a:p>
            <a:pPr marL="1828800" lvl="3" indent="-457200">
              <a:buNone/>
            </a:pPr>
            <a:r>
              <a:rPr lang="en-GB" dirty="0" smtClean="0"/>
              <a:t>8.       The Forecast?</a:t>
            </a:r>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GB" sz="2000" b="1" dirty="0" smtClean="0">
                <a:solidFill>
                  <a:srgbClr val="0070C0"/>
                </a:solidFill>
              </a:rPr>
              <a:t>1. Introduction</a:t>
            </a:r>
            <a:endParaRPr lang="en-GB" sz="2000" dirty="0"/>
          </a:p>
        </p:txBody>
      </p:sp>
      <p:sp>
        <p:nvSpPr>
          <p:cNvPr id="6" name="Content Placeholder 5"/>
          <p:cNvSpPr>
            <a:spLocks noGrp="1"/>
          </p:cNvSpPr>
          <p:nvPr>
            <p:ph idx="1"/>
          </p:nvPr>
        </p:nvSpPr>
        <p:spPr/>
        <p:txBody>
          <a:bodyPr>
            <a:normAutofit fontScale="92500" lnSpcReduction="10000"/>
          </a:bodyPr>
          <a:lstStyle/>
          <a:p>
            <a:pPr marL="514350" indent="-514350">
              <a:buFont typeface="+mj-lt"/>
              <a:buAutoNum type="arabicPeriod"/>
            </a:pPr>
            <a:endParaRPr lang="en-GB" sz="2100" b="1" dirty="0" smtClean="0"/>
          </a:p>
          <a:p>
            <a:pPr marL="514350" indent="-514350">
              <a:buFont typeface="+mj-lt"/>
              <a:buAutoNum type="arabicPeriod"/>
            </a:pPr>
            <a:r>
              <a:rPr lang="en-GB" sz="2100" b="1" dirty="0" smtClean="0"/>
              <a:t>Physical effect</a:t>
            </a:r>
            <a:r>
              <a:rPr lang="en-GB" sz="2100" dirty="0" smtClean="0"/>
              <a:t>: Climate change → weather patterns more variable + severe weather events more frequent/intense + other more gradual phenomena </a:t>
            </a:r>
          </a:p>
          <a:p>
            <a:pPr marL="514350" indent="-514350">
              <a:buFont typeface="+mj-lt"/>
              <a:buAutoNum type="arabicPeriod"/>
            </a:pPr>
            <a:r>
              <a:rPr lang="en-GB" sz="2100" b="1" dirty="0" smtClean="0"/>
              <a:t>Regulatory/legislative/liability climate</a:t>
            </a:r>
            <a:r>
              <a:rPr lang="en-GB" sz="2100" dirty="0" smtClean="0"/>
              <a:t>: In response to so-called mitigation and adaptation measures, a potentially complex and fast-changing landscape of regulation, legislation and rulings about liability around the world: at local, national, regional + global levels.</a:t>
            </a:r>
            <a:endParaRPr lang="en-GB" sz="2100" b="1" dirty="0" smtClean="0"/>
          </a:p>
          <a:p>
            <a:pPr marL="514350" indent="-514350">
              <a:buFont typeface="+mj-lt"/>
              <a:buAutoNum type="arabicPeriod"/>
            </a:pPr>
            <a:r>
              <a:rPr lang="en-GB" sz="2100" b="1" dirty="0" smtClean="0"/>
              <a:t>Insurance impact</a:t>
            </a:r>
            <a:r>
              <a:rPr lang="en-GB" sz="2100" dirty="0" smtClean="0"/>
              <a:t>:  Most traditional insurance classes: property, liability, personal lines all likely to be affected.</a:t>
            </a:r>
          </a:p>
          <a:p>
            <a:pPr marL="514350" indent="-514350">
              <a:buFont typeface="+mj-lt"/>
              <a:buAutoNum type="arabicPeriod"/>
            </a:pPr>
            <a:r>
              <a:rPr lang="en-GB" sz="2100" b="1" dirty="0" smtClean="0"/>
              <a:t>Defensive/innovative steps</a:t>
            </a:r>
            <a:r>
              <a:rPr lang="en-GB" sz="2100" dirty="0" smtClean="0"/>
              <a:t>:  Many taken by (re)insurers  worldwide in response. Policy and underwriting provisions/measures. “Green” initiatives/exploration of new products for new exposures.</a:t>
            </a:r>
          </a:p>
          <a:p>
            <a:pPr marL="514350" indent="-514350">
              <a:buFont typeface="+mj-lt"/>
              <a:buAutoNum type="arabicPeriod"/>
            </a:pPr>
            <a:r>
              <a:rPr lang="en-GB" sz="2100" b="1" dirty="0" smtClean="0"/>
              <a:t>Perspective:  </a:t>
            </a:r>
            <a:r>
              <a:rPr lang="en-GB" sz="2100" dirty="0" smtClean="0"/>
              <a:t>Necessary, but how best or possible, to keep abreast and/or gain a perspective of the effects and implications for insurers and insurance law in different jurisdictions?  </a:t>
            </a:r>
          </a:p>
          <a:p>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2.  AIDA: Climate Change General Report + Working Party</a:t>
            </a:r>
            <a:endParaRPr lang="en-GB" sz="2000" dirty="0"/>
          </a:p>
        </p:txBody>
      </p:sp>
      <p:sp>
        <p:nvSpPr>
          <p:cNvPr id="3" name="Content Placeholder 2"/>
          <p:cNvSpPr>
            <a:spLocks noGrp="1"/>
          </p:cNvSpPr>
          <p:nvPr>
            <p:ph idx="1"/>
          </p:nvPr>
        </p:nvSpPr>
        <p:spPr/>
        <p:txBody>
          <a:bodyPr>
            <a:normAutofit/>
          </a:bodyPr>
          <a:lstStyle/>
          <a:p>
            <a:pPr marL="457200" indent="-457200">
              <a:buNone/>
            </a:pPr>
            <a:r>
              <a:rPr lang="en-GB" sz="1800" b="1" dirty="0" smtClean="0"/>
              <a:t>“Climate Change and Insurance Law” / AIDA Climate Change Working Party</a:t>
            </a:r>
            <a:endParaRPr lang="en-GB" sz="1800" dirty="0" smtClean="0"/>
          </a:p>
          <a:p>
            <a:r>
              <a:rPr lang="en-GB" sz="1800" dirty="0" smtClean="0"/>
              <a:t>AIDA </a:t>
            </a:r>
            <a:r>
              <a:rPr lang="en-GB" sz="1800" dirty="0" err="1" smtClean="0"/>
              <a:t>XIIIth</a:t>
            </a:r>
            <a:r>
              <a:rPr lang="en-GB" sz="1800" dirty="0" smtClean="0"/>
              <a:t> World Congress Paris, May 2010 </a:t>
            </a:r>
          </a:p>
          <a:p>
            <a:r>
              <a:rPr lang="en-GB" sz="1800" dirty="0" smtClean="0"/>
              <a:t>Responses to Questionnaire</a:t>
            </a:r>
          </a:p>
          <a:p>
            <a:pPr lvl="1"/>
            <a:r>
              <a:rPr lang="en-GB" sz="1800" dirty="0" smtClean="0"/>
              <a:t>Local context, inc. legislation/regulation</a:t>
            </a:r>
          </a:p>
          <a:p>
            <a:pPr lvl="1"/>
            <a:r>
              <a:rPr lang="en-GB" sz="1800" dirty="0" smtClean="0"/>
              <a:t>Impact upon insurers – lines affected/definition of risks/insurers’ protective measures to minimise exposure</a:t>
            </a:r>
          </a:p>
          <a:p>
            <a:pPr lvl="1"/>
            <a:r>
              <a:rPr lang="en-GB" sz="1800" dirty="0" smtClean="0"/>
              <a:t>Co-operation/competition with public sector responses</a:t>
            </a:r>
          </a:p>
          <a:p>
            <a:pPr lvl="1"/>
            <a:r>
              <a:rPr lang="en-GB" sz="1800" dirty="0" smtClean="0"/>
              <a:t>New/adapted products</a:t>
            </a:r>
          </a:p>
          <a:p>
            <a:pPr lvl="1"/>
            <a:r>
              <a:rPr lang="en-GB" sz="1800" dirty="0" smtClean="0"/>
              <a:t>Role of reinsurance/ART </a:t>
            </a:r>
          </a:p>
          <a:p>
            <a:r>
              <a:rPr lang="en-GB" sz="1800" dirty="0" smtClean="0"/>
              <a:t>Identification/Discussion of Major Themes</a:t>
            </a:r>
          </a:p>
          <a:p>
            <a:r>
              <a:rPr lang="en-GB" sz="1800" dirty="0" smtClean="0"/>
              <a:t>Creation of AIDA Climate Change Working Party, Nov 2010</a:t>
            </a:r>
          </a:p>
          <a:p>
            <a:r>
              <a:rPr lang="en-GB" sz="1800" dirty="0" smtClean="0"/>
              <a:t>Publication of General Report, Feb 2011</a:t>
            </a:r>
          </a:p>
          <a:p>
            <a:r>
              <a:rPr lang="en-GB" sz="1800" dirty="0" smtClean="0"/>
              <a:t>First AIDA Climate Change Working Party Meeting, May 2011</a:t>
            </a:r>
            <a:endParaRPr lang="en-GB"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3.  Impact of Climate Change upon existing insurance lines:</a:t>
            </a:r>
            <a:br>
              <a:rPr lang="en-GB" sz="2000" b="1" dirty="0" smtClean="0">
                <a:solidFill>
                  <a:srgbClr val="0070C0"/>
                </a:solidFill>
              </a:rPr>
            </a:br>
            <a:r>
              <a:rPr lang="en-GB" sz="2000" b="1" dirty="0" smtClean="0">
                <a:solidFill>
                  <a:srgbClr val="0070C0"/>
                </a:solidFill>
              </a:rPr>
              <a:t>(1) Property Risks  </a:t>
            </a:r>
            <a:endParaRPr lang="en-GB" sz="2000" b="1" dirty="0">
              <a:solidFill>
                <a:srgbClr val="0070C0"/>
              </a:solidFill>
            </a:endParaRPr>
          </a:p>
        </p:txBody>
      </p:sp>
      <p:graphicFrame>
        <p:nvGraphicFramePr>
          <p:cNvPr id="4" name="Content Placeholder 3"/>
          <p:cNvGraphicFramePr>
            <a:graphicFrameLocks noGrp="1"/>
          </p:cNvGraphicFramePr>
          <p:nvPr>
            <p:ph idx="4294967295"/>
          </p:nvPr>
        </p:nvGraphicFramePr>
        <p:xfrm>
          <a:off x="467544" y="1412776"/>
          <a:ext cx="8229600" cy="4926222"/>
        </p:xfrm>
        <a:graphic>
          <a:graphicData uri="http://schemas.openxmlformats.org/drawingml/2006/table">
            <a:tbl>
              <a:tblPr firstRow="1" bandRow="1">
                <a:tableStyleId>{5C22544A-7EE6-4342-B048-85BDC9FD1C3A}</a:tableStyleId>
              </a:tblPr>
              <a:tblGrid>
                <a:gridCol w="4114800"/>
                <a:gridCol w="4114800"/>
              </a:tblGrid>
              <a:tr h="870769">
                <a:tc>
                  <a:txBody>
                    <a:bodyPr/>
                    <a:lstStyle/>
                    <a:p>
                      <a:r>
                        <a:rPr lang="en-GB" dirty="0" smtClean="0"/>
                        <a:t>PROPERTY RISK TYPE</a:t>
                      </a:r>
                      <a:endParaRPr lang="en-GB" dirty="0"/>
                    </a:p>
                  </a:txBody>
                  <a:tcPr/>
                </a:tc>
                <a:tc>
                  <a:txBody>
                    <a:bodyPr/>
                    <a:lstStyle/>
                    <a:p>
                      <a:r>
                        <a:rPr lang="en-GB" dirty="0" smtClean="0"/>
                        <a:t>POTENTIAL HIGH-HAZARD</a:t>
                      </a:r>
                      <a:r>
                        <a:rPr lang="en-GB" baseline="0" dirty="0" smtClean="0"/>
                        <a:t>  RISKS</a:t>
                      </a:r>
                    </a:p>
                    <a:p>
                      <a:r>
                        <a:rPr lang="en-GB" baseline="0" dirty="0" smtClean="0"/>
                        <a:t>(DEPENDING UPON LOCATION)</a:t>
                      </a:r>
                      <a:endParaRPr lang="en-GB" dirty="0"/>
                    </a:p>
                  </a:txBody>
                  <a:tcPr/>
                </a:tc>
              </a:tr>
              <a:tr h="441863">
                <a:tc>
                  <a:txBody>
                    <a:bodyPr/>
                    <a:lstStyle/>
                    <a:p>
                      <a:r>
                        <a:rPr lang="en-GB" dirty="0" smtClean="0"/>
                        <a:t>AGRICULTURAL INSURANCE </a:t>
                      </a:r>
                      <a:endParaRPr lang="en-GB" dirty="0"/>
                    </a:p>
                  </a:txBody>
                  <a:tcPr/>
                </a:tc>
                <a:tc>
                  <a:txBody>
                    <a:bodyPr/>
                    <a:lstStyle/>
                    <a:p>
                      <a:r>
                        <a:rPr lang="en-GB" dirty="0" smtClean="0"/>
                        <a:t>Damage to crops, forestry, livestock</a:t>
                      </a:r>
                      <a:endParaRPr lang="en-GB" dirty="0"/>
                    </a:p>
                  </a:txBody>
                  <a:tcPr/>
                </a:tc>
              </a:tr>
              <a:tr h="762667">
                <a:tc>
                  <a:txBody>
                    <a:bodyPr/>
                    <a:lstStyle/>
                    <a:p>
                      <a:r>
                        <a:rPr lang="en-GB" dirty="0" smtClean="0"/>
                        <a:t>BUILDINGS, CONTENTS, MOBILE HOMES, MACHINERY/EQUIPMENT</a:t>
                      </a:r>
                      <a:endParaRPr lang="en-GB" dirty="0"/>
                    </a:p>
                  </a:txBody>
                  <a:tcPr/>
                </a:tc>
                <a:tc>
                  <a:txBody>
                    <a:bodyPr/>
                    <a:lstStyle/>
                    <a:p>
                      <a:r>
                        <a:rPr lang="en-GB" dirty="0" smtClean="0"/>
                        <a:t>Natural perils + related risks of  subsidence etc</a:t>
                      </a:r>
                      <a:endParaRPr lang="en-GB" dirty="0"/>
                    </a:p>
                  </a:txBody>
                  <a:tcPr/>
                </a:tc>
              </a:tr>
              <a:tr h="762667">
                <a:tc>
                  <a:txBody>
                    <a:bodyPr/>
                    <a:lstStyle/>
                    <a:p>
                      <a:r>
                        <a:rPr lang="en-GB" dirty="0" smtClean="0"/>
                        <a:t>TRANSPORT AND MARINE </a:t>
                      </a:r>
                      <a:endParaRPr lang="en-GB" dirty="0"/>
                    </a:p>
                  </a:txBody>
                  <a:tcPr/>
                </a:tc>
                <a:tc>
                  <a:txBody>
                    <a:bodyPr/>
                    <a:lstStyle/>
                    <a:p>
                      <a:r>
                        <a:rPr lang="en-GB" dirty="0" smtClean="0"/>
                        <a:t>Loss of</a:t>
                      </a:r>
                      <a:r>
                        <a:rPr lang="en-GB" baseline="0" dirty="0" smtClean="0"/>
                        <a:t> equipment, transported /stored goods, supply chain/delivery risks</a:t>
                      </a:r>
                      <a:endParaRPr lang="en-GB" dirty="0"/>
                    </a:p>
                  </a:txBody>
                  <a:tcPr/>
                </a:tc>
              </a:tr>
              <a:tr h="441863">
                <a:tc>
                  <a:txBody>
                    <a:bodyPr/>
                    <a:lstStyle/>
                    <a:p>
                      <a:r>
                        <a:rPr lang="en-GB" dirty="0" smtClean="0"/>
                        <a:t>TOURISM/LEISURE SECTORS</a:t>
                      </a:r>
                      <a:endParaRPr lang="en-GB" dirty="0"/>
                    </a:p>
                  </a:txBody>
                  <a:tcPr/>
                </a:tc>
                <a:tc>
                  <a:txBody>
                    <a:bodyPr/>
                    <a:lstStyle/>
                    <a:p>
                      <a:r>
                        <a:rPr lang="en-GB" dirty="0" smtClean="0"/>
                        <a:t>Disruption</a:t>
                      </a:r>
                      <a:r>
                        <a:rPr lang="en-GB" baseline="0" dirty="0" smtClean="0"/>
                        <a:t> to holiday/leisure facilities </a:t>
                      </a:r>
                      <a:endParaRPr lang="en-GB" dirty="0"/>
                    </a:p>
                  </a:txBody>
                  <a:tcPr/>
                </a:tc>
              </a:tr>
              <a:tr h="762667">
                <a:tc>
                  <a:txBody>
                    <a:bodyPr/>
                    <a:lstStyle/>
                    <a:p>
                      <a:r>
                        <a:rPr lang="en-GB" dirty="0" smtClean="0"/>
                        <a:t>EXPORT CREDIT/POLITICAL RISKS </a:t>
                      </a:r>
                      <a:endParaRPr lang="en-GB" dirty="0"/>
                    </a:p>
                  </a:txBody>
                  <a:tcPr/>
                </a:tc>
                <a:tc>
                  <a:txBody>
                    <a:bodyPr/>
                    <a:lstStyle/>
                    <a:p>
                      <a:r>
                        <a:rPr lang="en-GB" dirty="0" smtClean="0"/>
                        <a:t>Resources disruption → more disturbances/conflicts</a:t>
                      </a:r>
                      <a:endParaRPr lang="en-GB" dirty="0"/>
                    </a:p>
                  </a:txBody>
                  <a:tcPr/>
                </a:tc>
              </a:tr>
              <a:tr h="441863">
                <a:tc>
                  <a:txBody>
                    <a:bodyPr/>
                    <a:lstStyle/>
                    <a:p>
                      <a:r>
                        <a:rPr lang="en-GB" dirty="0" smtClean="0"/>
                        <a:t>BUSINESS INTERRUPTION </a:t>
                      </a:r>
                      <a:endParaRPr lang="en-GB" dirty="0"/>
                    </a:p>
                  </a:txBody>
                  <a:tcPr/>
                </a:tc>
                <a:tc>
                  <a:txBody>
                    <a:bodyPr/>
                    <a:lstStyle/>
                    <a:p>
                      <a:r>
                        <a:rPr lang="en-GB" dirty="0" smtClean="0"/>
                        <a:t>Across all sectors </a:t>
                      </a:r>
                      <a:endParaRPr lang="en-GB" dirty="0"/>
                    </a:p>
                  </a:txBody>
                  <a:tcPr/>
                </a:tc>
              </a:tr>
              <a:tr h="441863">
                <a:tc>
                  <a:txBody>
                    <a:bodyPr/>
                    <a:lstStyle/>
                    <a:p>
                      <a:r>
                        <a:rPr lang="en-GB" dirty="0" smtClean="0"/>
                        <a:t>NEW  ENERGY SOURCE RISKS</a:t>
                      </a:r>
                      <a:endParaRPr lang="en-GB" dirty="0"/>
                    </a:p>
                  </a:txBody>
                  <a:tcPr/>
                </a:tc>
                <a:tc>
                  <a:txBody>
                    <a:bodyPr/>
                    <a:lstStyle/>
                    <a:p>
                      <a:r>
                        <a:rPr lang="en-GB" dirty="0" smtClean="0"/>
                        <a:t>Windmills, wind farms,</a:t>
                      </a:r>
                      <a:r>
                        <a:rPr lang="en-GB" baseline="0" dirty="0" smtClean="0"/>
                        <a:t> solar power</a:t>
                      </a:r>
                      <a:endParaRPr lang="en-GB" dirty="0"/>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b="1" dirty="0" smtClean="0">
                <a:solidFill>
                  <a:srgbClr val="0070C0"/>
                </a:solidFill>
              </a:rPr>
              <a:t>3.  Impact of Climate Change upon existing insurance lines:</a:t>
            </a:r>
            <a:br>
              <a:rPr lang="en-GB" sz="2000" b="1" dirty="0" smtClean="0">
                <a:solidFill>
                  <a:srgbClr val="0070C0"/>
                </a:solidFill>
              </a:rPr>
            </a:br>
            <a:r>
              <a:rPr lang="en-GB" sz="2000" b="1" dirty="0" smtClean="0">
                <a:solidFill>
                  <a:srgbClr val="0070C0"/>
                </a:solidFill>
              </a:rPr>
              <a:t>(2) Liability Risks </a:t>
            </a:r>
            <a:endParaRPr lang="en-GB" sz="2000" dirty="0"/>
          </a:p>
        </p:txBody>
      </p:sp>
      <p:graphicFrame>
        <p:nvGraphicFramePr>
          <p:cNvPr id="4" name="Content Placeholder 3"/>
          <p:cNvGraphicFramePr>
            <a:graphicFrameLocks noGrp="1"/>
          </p:cNvGraphicFramePr>
          <p:nvPr>
            <p:ph idx="1"/>
          </p:nvPr>
        </p:nvGraphicFramePr>
        <p:xfrm>
          <a:off x="457200" y="1600200"/>
          <a:ext cx="8229600" cy="494284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GB" dirty="0" smtClean="0"/>
                        <a:t>LIABILITY</a:t>
                      </a:r>
                      <a:r>
                        <a:rPr lang="en-GB" baseline="0" dirty="0" smtClean="0"/>
                        <a:t> CLASS</a:t>
                      </a:r>
                      <a:endParaRPr lang="en-GB" dirty="0"/>
                    </a:p>
                  </a:txBody>
                  <a:tcPr marL="91439" marR="91439"/>
                </a:tc>
                <a:tc>
                  <a:txBody>
                    <a:bodyPr/>
                    <a:lstStyle/>
                    <a:p>
                      <a:r>
                        <a:rPr lang="en-GB" dirty="0" smtClean="0"/>
                        <a:t>POTENTIAL HIGH-HAZARD</a:t>
                      </a:r>
                      <a:r>
                        <a:rPr lang="en-GB" baseline="0" dirty="0" smtClean="0"/>
                        <a:t>  RISKS</a:t>
                      </a:r>
                    </a:p>
                    <a:p>
                      <a:r>
                        <a:rPr lang="en-GB" baseline="0" dirty="0" smtClean="0"/>
                        <a:t>(DEPENDING UPON LOCATION)</a:t>
                      </a:r>
                      <a:endParaRPr lang="en-GB" dirty="0" smtClean="0"/>
                    </a:p>
                    <a:p>
                      <a:endParaRPr lang="en-GB" dirty="0"/>
                    </a:p>
                  </a:txBody>
                  <a:tcPr marL="91439" marR="91439"/>
                </a:tc>
              </a:tr>
              <a:tr h="370840">
                <a:tc>
                  <a:txBody>
                    <a:bodyPr/>
                    <a:lstStyle/>
                    <a:p>
                      <a:r>
                        <a:rPr lang="en-GB" dirty="0" smtClean="0"/>
                        <a:t>Public  </a:t>
                      </a:r>
                      <a:endParaRPr lang="en-GB" dirty="0"/>
                    </a:p>
                  </a:txBody>
                  <a:tcPr marL="91439" marR="91439"/>
                </a:tc>
                <a:tc>
                  <a:txBody>
                    <a:bodyPr/>
                    <a:lstStyle/>
                    <a:p>
                      <a:r>
                        <a:rPr lang="en-GB" dirty="0" smtClean="0"/>
                        <a:t>Health care, Transport, those</a:t>
                      </a:r>
                      <a:r>
                        <a:rPr lang="en-GB" baseline="0" dirty="0" smtClean="0"/>
                        <a:t> served in coastal zones/flood plains/affected locales  </a:t>
                      </a:r>
                      <a:endParaRPr lang="en-GB" dirty="0"/>
                    </a:p>
                  </a:txBody>
                  <a:tcPr marL="91439" marR="91439"/>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D&amp;O</a:t>
                      </a:r>
                    </a:p>
                    <a:p>
                      <a:endParaRPr lang="en-GB" dirty="0"/>
                    </a:p>
                  </a:txBody>
                  <a:tcPr marL="91439" marR="9143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All of above, Energy, Metals/Mining, Construction materials,</a:t>
                      </a:r>
                      <a:r>
                        <a:rPr lang="en-GB" baseline="0" dirty="0" smtClean="0"/>
                        <a:t> Water, Insurance, Public agencies, Asset/Property management</a:t>
                      </a:r>
                      <a:endParaRPr lang="en-GB" dirty="0" smtClean="0"/>
                    </a:p>
                  </a:txBody>
                  <a:tcPr marL="91439" marR="91439"/>
                </a:tc>
              </a:tr>
              <a:tr h="370840">
                <a:tc>
                  <a:txBody>
                    <a:bodyPr/>
                    <a:lstStyle/>
                    <a:p>
                      <a:r>
                        <a:rPr lang="en-GB" dirty="0" smtClean="0"/>
                        <a:t>Products</a:t>
                      </a:r>
                      <a:endParaRPr lang="en-GB" dirty="0"/>
                    </a:p>
                  </a:txBody>
                  <a:tcPr marL="91439" marR="91439"/>
                </a:tc>
                <a:tc>
                  <a:txBody>
                    <a:bodyPr/>
                    <a:lstStyle/>
                    <a:p>
                      <a:r>
                        <a:rPr lang="en-GB" dirty="0" smtClean="0"/>
                        <a:t>Food &amp; drink, Construction materials,</a:t>
                      </a:r>
                      <a:r>
                        <a:rPr lang="en-GB" baseline="0" dirty="0" smtClean="0"/>
                        <a:t> clients with supply chains exposed to developing country/hazardous locale increased risks (coastal, flood plains etc) </a:t>
                      </a:r>
                      <a:endParaRPr lang="en-GB" dirty="0"/>
                    </a:p>
                  </a:txBody>
                  <a:tcPr marL="91439" marR="91439"/>
                </a:tc>
              </a:tr>
              <a:tr h="370840">
                <a:tc>
                  <a:txBody>
                    <a:bodyPr/>
                    <a:lstStyle/>
                    <a:p>
                      <a:r>
                        <a:rPr lang="en-GB" dirty="0" smtClean="0"/>
                        <a:t>Employers</a:t>
                      </a:r>
                      <a:endParaRPr lang="en-GB" dirty="0"/>
                    </a:p>
                  </a:txBody>
                  <a:tcPr marL="91439" marR="91439"/>
                </a:tc>
                <a:tc>
                  <a:txBody>
                    <a:bodyPr/>
                    <a:lstStyle/>
                    <a:p>
                      <a:r>
                        <a:rPr lang="en-GB" dirty="0" smtClean="0"/>
                        <a:t>Agriculture/Forestry,</a:t>
                      </a:r>
                      <a:r>
                        <a:rPr lang="en-GB" baseline="0" dirty="0" smtClean="0"/>
                        <a:t> Construction </a:t>
                      </a:r>
                      <a:endParaRPr lang="en-GB" dirty="0"/>
                    </a:p>
                  </a:txBody>
                  <a:tcPr marL="91439" marR="91439"/>
                </a:tc>
              </a:tr>
              <a:tr h="370840">
                <a:tc>
                  <a:txBody>
                    <a:bodyPr/>
                    <a:lstStyle/>
                    <a:p>
                      <a:r>
                        <a:rPr lang="en-GB" dirty="0" smtClean="0"/>
                        <a:t>Professional Indemnity</a:t>
                      </a:r>
                      <a:endParaRPr lang="en-GB" dirty="0"/>
                    </a:p>
                  </a:txBody>
                  <a:tcPr marL="91439" marR="91439"/>
                </a:tc>
                <a:tc>
                  <a:txBody>
                    <a:bodyPr/>
                    <a:lstStyle/>
                    <a:p>
                      <a:r>
                        <a:rPr lang="en-GB" dirty="0" smtClean="0"/>
                        <a:t>Construction, many professions, financial and even insurance advisers </a:t>
                      </a:r>
                      <a:endParaRPr lang="en-GB" dirty="0"/>
                    </a:p>
                  </a:txBody>
                  <a:tcPr marL="91439" marR="91439"/>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TotalTime>
  <Words>3179</Words>
  <Application>Microsoft Office PowerPoint</Application>
  <PresentationFormat>On-screen Show (4:3)</PresentationFormat>
  <Paragraphs>414</Paragraphs>
  <Slides>25</Slides>
  <Notes>20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AUSTRALIAN INSURANCE LAW ASSOCIATION  Presentations to Western Australia, New South Wales and Queensland Thursday 20 January 2011 - Perth Monday 31 January 2011 - Sydney Wednesday 2 February 2011 – Brisbane</vt:lpstr>
      <vt:lpstr>Slide 2</vt:lpstr>
      <vt:lpstr>Queensland Floods </vt:lpstr>
      <vt:lpstr>Queensland Floods </vt:lpstr>
      <vt:lpstr>Legislating for Change: what new laws or liability issues should be of greatest concern for insurers?   A review from around the globe</vt:lpstr>
      <vt:lpstr>1. Introduction</vt:lpstr>
      <vt:lpstr>2.  AIDA: Climate Change General Report + Working Party</vt:lpstr>
      <vt:lpstr>3.  Impact of Climate Change upon existing insurance lines: (1) Property Risks  </vt:lpstr>
      <vt:lpstr>3.  Impact of Climate Change upon existing insurance lines: (2) Liability Risks </vt:lpstr>
      <vt:lpstr>3.  Impact of Climate Change upon existing insurance lines: (3) Personal insurances </vt:lpstr>
      <vt:lpstr>4. Applying defensive measures </vt:lpstr>
      <vt:lpstr>5. Definition of risk / identification of cause of loss(1)   </vt:lpstr>
      <vt:lpstr>5. Definition of risk / identification of cause of loss (2)  </vt:lpstr>
      <vt:lpstr>6. Liability Issues</vt:lpstr>
      <vt:lpstr>6. Liability issues</vt:lpstr>
      <vt:lpstr>6. Liability issues based on existing English law principles/UK experience </vt:lpstr>
      <vt:lpstr>6. Liability issues based on existing English law principles /UK experience  </vt:lpstr>
      <vt:lpstr>6.  Liability Issues -   Litigation experience to date (1) </vt:lpstr>
      <vt:lpstr>6.  Liability Issues -   Litigation experience to date (2)  </vt:lpstr>
      <vt:lpstr>6.  Liability Issues -  Litigation - Unfinished Business (3) </vt:lpstr>
      <vt:lpstr>7.  New products, new liabilities, new challenges </vt:lpstr>
      <vt:lpstr>8. The Forecast?</vt:lpstr>
      <vt:lpstr>8. The Forecast? </vt:lpstr>
      <vt:lpstr>Acknowledgments and Future Activity  </vt:lpstr>
      <vt:lpstr>AUSTRALIAN INSURANCE LAW ASSOCIATION  Presentations to Western Australia, New South Wales and Queensland Thursday 20 January 2011 - Perth Monday 31 January 2011 - Sydney Wednesday 2 February 2011 – Brisbane</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AUSTRALIAN INSURANCE LAW ASSOCIATION  Presentations to Western Australia, New South Wales and Queensland Thursday 20 January 2011 - Perth Monday 31 January 2011 - Sydney Wednesday 2 February 2011 – Brisbane</dc:title>
  <dc:creator>Tim Hardy</dc:creator>
  <cp:lastModifiedBy>Tim Hardy</cp:lastModifiedBy>
  <cp:revision>8</cp:revision>
  <dcterms:created xsi:type="dcterms:W3CDTF">2011-03-04T12:31:37Z</dcterms:created>
  <dcterms:modified xsi:type="dcterms:W3CDTF">2011-03-04T14:08:59Z</dcterms:modified>
</cp:coreProperties>
</file>